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2" r:id="rId1"/>
    <p:sldMasterId id="2147483688" r:id="rId2"/>
    <p:sldMasterId id="2147483710" r:id="rId3"/>
  </p:sldMasterIdLst>
  <p:notesMasterIdLst>
    <p:notesMasterId r:id="rId37"/>
  </p:notesMasterIdLst>
  <p:handoutMasterIdLst>
    <p:handoutMasterId r:id="rId38"/>
  </p:handoutMasterIdLst>
  <p:sldIdLst>
    <p:sldId id="262" r:id="rId4"/>
    <p:sldId id="259" r:id="rId5"/>
    <p:sldId id="258" r:id="rId6"/>
    <p:sldId id="268" r:id="rId7"/>
    <p:sldId id="286" r:id="rId8"/>
    <p:sldId id="283" r:id="rId9"/>
    <p:sldId id="302" r:id="rId10"/>
    <p:sldId id="298" r:id="rId11"/>
    <p:sldId id="305" r:id="rId12"/>
    <p:sldId id="299" r:id="rId13"/>
    <p:sldId id="300" r:id="rId14"/>
    <p:sldId id="301" r:id="rId15"/>
    <p:sldId id="284" r:id="rId16"/>
    <p:sldId id="288" r:id="rId17"/>
    <p:sldId id="303" r:id="rId18"/>
    <p:sldId id="291" r:id="rId19"/>
    <p:sldId id="292" r:id="rId20"/>
    <p:sldId id="293" r:id="rId21"/>
    <p:sldId id="294" r:id="rId22"/>
    <p:sldId id="296" r:id="rId23"/>
    <p:sldId id="290" r:id="rId24"/>
    <p:sldId id="289" r:id="rId25"/>
    <p:sldId id="295" r:id="rId26"/>
    <p:sldId id="308" r:id="rId27"/>
    <p:sldId id="309" r:id="rId28"/>
    <p:sldId id="310" r:id="rId29"/>
    <p:sldId id="307" r:id="rId30"/>
    <p:sldId id="306" r:id="rId31"/>
    <p:sldId id="311" r:id="rId32"/>
    <p:sldId id="304" r:id="rId33"/>
    <p:sldId id="297" r:id="rId34"/>
    <p:sldId id="285" r:id="rId35"/>
    <p:sldId id="279" r:id="rId36"/>
  </p:sldIdLst>
  <p:sldSz cx="9144000" cy="6858000" type="screen4x3"/>
  <p:notesSz cx="6797675" cy="99266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정 낙현" initials="정낙" lastIdx="1" clrIdx="0">
    <p:extLst>
      <p:ext uri="{19B8F6BF-5375-455C-9EA6-DF929625EA0E}">
        <p15:presenceInfo xmlns:p15="http://schemas.microsoft.com/office/powerpoint/2012/main" userId="f1da31e48e52925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7C00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581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130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364"/>
    </p:cViewPr>
  </p:sorterViewPr>
  <p:notesViewPr>
    <p:cSldViewPr snapToGrid="0">
      <p:cViewPr varScale="1">
        <p:scale>
          <a:sx n="63" d="100"/>
          <a:sy n="63" d="100"/>
        </p:scale>
        <p:origin x="2400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commentAuthors" Target="commentAuthors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theme" Target="theme/theme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notesMaster" Target="notesMasters/notesMaster1.xml"/><Relationship Id="rId40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tableStyles" Target="tableStyle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7DEBE5-9505-491A-B8CE-F2E536CDB70A}" type="datetimeFigureOut">
              <a:rPr lang="ko-KR" altLang="en-US" smtClean="0"/>
              <a:t>2020-12-02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E9914B-0965-4FF7-9B68-704DD51E0B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0002130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97E9DE-A360-408E-8782-F604824ED231}" type="datetimeFigureOut">
              <a:rPr lang="ko-KR" altLang="en-US" smtClean="0"/>
              <a:t>2020-12-02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66813" y="1241425"/>
            <a:ext cx="4464050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D80B72-D512-4B31-A0F2-1F7FB85189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1561924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00291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11085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47610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11085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34265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47384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34265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34265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34265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34265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34265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604793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34265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3033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342656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342656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342656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342656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342656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342656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342656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47384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473847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342656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635086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19297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11085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00114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90750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47384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08051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11085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7" r="3815"/>
          <a:stretch/>
        </p:blipFill>
        <p:spPr>
          <a:xfrm>
            <a:off x="-19051" y="0"/>
            <a:ext cx="9220201" cy="6858000"/>
          </a:xfrm>
          <a:prstGeom prst="rect">
            <a:avLst/>
          </a:prstGeom>
        </p:spPr>
      </p:pic>
      <p:sp>
        <p:nvSpPr>
          <p:cNvPr id="13" name="직사각형 12"/>
          <p:cNvSpPr/>
          <p:nvPr userDrawn="1"/>
        </p:nvSpPr>
        <p:spPr>
          <a:xfrm>
            <a:off x="-19051" y="-19050"/>
            <a:ext cx="9220201" cy="6877050"/>
          </a:xfrm>
          <a:prstGeom prst="rect">
            <a:avLst/>
          </a:prstGeom>
          <a:solidFill>
            <a:schemeClr val="bg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625D4-77D1-4F59-8169-8A0667BD7D2E}" type="datetime1">
              <a:rPr lang="ko-KR" altLang="en-US" smtClean="0"/>
              <a:t>2020-12-02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2240B-793C-4728-9C61-8ACE675F948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1" name="텍스트 개체 틀 9"/>
          <p:cNvSpPr>
            <a:spLocks noGrp="1"/>
          </p:cNvSpPr>
          <p:nvPr>
            <p:ph type="body" sz="quarter" idx="14" hasCustomPrompt="1"/>
          </p:nvPr>
        </p:nvSpPr>
        <p:spPr>
          <a:xfrm>
            <a:off x="1470025" y="4086681"/>
            <a:ext cx="6203950" cy="439737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추가 내용 </a:t>
            </a:r>
            <a:r>
              <a:rPr lang="ko-KR" altLang="en-US" dirty="0" err="1"/>
              <a:t>기재시</a:t>
            </a:r>
            <a:r>
              <a:rPr lang="ko-KR" altLang="en-US" dirty="0"/>
              <a:t> 고려대학교</a:t>
            </a:r>
            <a:r>
              <a:rPr lang="en-US" altLang="ko-KR" dirty="0"/>
              <a:t>B 20pt</a:t>
            </a:r>
            <a:endParaRPr lang="ko-KR" altLang="en-US" dirty="0"/>
          </a:p>
        </p:txBody>
      </p:sp>
      <p:sp>
        <p:nvSpPr>
          <p:cNvPr id="9" name="제목 1"/>
          <p:cNvSpPr>
            <a:spLocks noGrp="1"/>
          </p:cNvSpPr>
          <p:nvPr>
            <p:ph type="ctrTitle" hasCustomPrompt="1"/>
          </p:nvPr>
        </p:nvSpPr>
        <p:spPr>
          <a:xfrm>
            <a:off x="-19051" y="2973726"/>
            <a:ext cx="9220201" cy="1006475"/>
          </a:xfrm>
          <a:solidFill>
            <a:schemeClr val="accent3"/>
          </a:solidFill>
        </p:spPr>
        <p:txBody>
          <a:bodyPr anchor="ctr">
            <a:normAutofit/>
          </a:bodyPr>
          <a:lstStyle>
            <a:lvl1pPr algn="ctr">
              <a:defRPr sz="4800" baseline="0">
                <a:solidFill>
                  <a:schemeClr val="bg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</a:lstStyle>
          <a:p>
            <a:r>
              <a:rPr lang="ko-KR" altLang="en-US" dirty="0"/>
              <a:t>제목 </a:t>
            </a:r>
            <a:r>
              <a:rPr lang="en-US" altLang="ko-KR" dirty="0"/>
              <a:t>_ </a:t>
            </a:r>
            <a:r>
              <a:rPr lang="ko-KR" altLang="en-US" dirty="0"/>
              <a:t>고려대학교</a:t>
            </a:r>
            <a:r>
              <a:rPr lang="en-US" altLang="ko-KR" dirty="0"/>
              <a:t>B 48pt</a:t>
            </a:r>
            <a:endParaRPr lang="ko-KR" altLang="en-US" dirty="0"/>
          </a:p>
        </p:txBody>
      </p:sp>
      <p:pic>
        <p:nvPicPr>
          <p:cNvPr id="12" name="그림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1747" y="1755099"/>
            <a:ext cx="858605" cy="1110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7085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04903" y="112968"/>
            <a:ext cx="6616701" cy="513443"/>
          </a:xfrm>
        </p:spPr>
        <p:txBody>
          <a:bodyPr>
            <a:noAutofit/>
          </a:bodyPr>
          <a:lstStyle>
            <a:lvl1pPr marL="0" indent="0" algn="l">
              <a:buNone/>
              <a:defRPr sz="3200" baseline="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제목 </a:t>
            </a:r>
            <a:r>
              <a:rPr lang="en-US" altLang="ko-KR" dirty="0"/>
              <a:t>_ </a:t>
            </a:r>
            <a:r>
              <a:rPr lang="ko-KR" altLang="en-US" dirty="0"/>
              <a:t>고려대학교 </a:t>
            </a:r>
            <a:r>
              <a:rPr lang="en-US" altLang="ko-KR" dirty="0"/>
              <a:t>B 32pt</a:t>
            </a:r>
            <a:endParaRPr lang="ko-KR" altLang="en-US" dirty="0"/>
          </a:p>
        </p:txBody>
      </p:sp>
      <p:sp>
        <p:nvSpPr>
          <p:cNvPr id="9" name="텍스트 개체 틀 9"/>
          <p:cNvSpPr>
            <a:spLocks noGrp="1"/>
          </p:cNvSpPr>
          <p:nvPr>
            <p:ph type="body" sz="quarter" idx="14" hasCustomPrompt="1"/>
          </p:nvPr>
        </p:nvSpPr>
        <p:spPr>
          <a:xfrm>
            <a:off x="504903" y="672307"/>
            <a:ext cx="6616701" cy="256973"/>
          </a:xfrm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추가 내용 </a:t>
            </a:r>
            <a:r>
              <a:rPr lang="ko-KR" altLang="en-US" dirty="0" err="1"/>
              <a:t>기재시</a:t>
            </a:r>
            <a:r>
              <a:rPr lang="ko-KR" altLang="en-US" dirty="0"/>
              <a:t> 고려대학교</a:t>
            </a:r>
            <a:r>
              <a:rPr lang="en-US" altLang="ko-KR" dirty="0"/>
              <a:t>B 18pt</a:t>
            </a:r>
            <a:endParaRPr lang="ko-KR" altLang="en-US" dirty="0"/>
          </a:p>
        </p:txBody>
      </p:sp>
      <p:sp>
        <p:nvSpPr>
          <p:cNvPr id="12" name="슬라이드 번호 개체 틀 4"/>
          <p:cNvSpPr txBox="1">
            <a:spLocks/>
          </p:cNvSpPr>
          <p:nvPr userDrawn="1"/>
        </p:nvSpPr>
        <p:spPr>
          <a:xfrm>
            <a:off x="8340578" y="6576628"/>
            <a:ext cx="599443" cy="175376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06B54D8-E494-4907-95B8-B99BBA5EBF30}" type="slidenum">
              <a:rPr lang="ko-KR" altLang="en-US" sz="800" smtClean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‹#›</a:t>
            </a:fld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 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/ 20</a:t>
            </a:r>
            <a:endParaRPr lang="ko-KR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</p:txBody>
      </p:sp>
      <p:sp>
        <p:nvSpPr>
          <p:cNvPr id="16" name="텍스트 개체 틀 9"/>
          <p:cNvSpPr>
            <a:spLocks noGrp="1"/>
          </p:cNvSpPr>
          <p:nvPr>
            <p:ph type="body" sz="quarter" idx="17" hasCustomPrompt="1"/>
          </p:nvPr>
        </p:nvSpPr>
        <p:spPr>
          <a:xfrm>
            <a:off x="504903" y="1322937"/>
            <a:ext cx="7327122" cy="6709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1pPr>
            <a:lvl2pPr marL="342900" indent="0">
              <a:buNone/>
              <a:defRPr sz="16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2pPr>
            <a:lvl3pPr marL="68580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3pPr>
            <a:lvl4pPr marL="10287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4pPr>
            <a:lvl5pPr marL="13716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본 </a:t>
            </a:r>
            <a:r>
              <a:rPr lang="en-US" altLang="ko-KR" dirty="0"/>
              <a:t>PPT</a:t>
            </a:r>
            <a:r>
              <a:rPr lang="ko-KR" altLang="en-US" dirty="0"/>
              <a:t>는 고려대학교 서체를 기본으로 사용합니다</a:t>
            </a:r>
            <a:r>
              <a:rPr lang="en-US" altLang="ko-KR" dirty="0"/>
              <a:t>. </a:t>
            </a:r>
            <a:r>
              <a:rPr lang="ko-KR" altLang="en-US" dirty="0"/>
              <a:t>본문은 고려대학교</a:t>
            </a:r>
            <a:r>
              <a:rPr lang="en-US" altLang="ko-KR" dirty="0"/>
              <a:t>M </a:t>
            </a:r>
            <a:r>
              <a:rPr lang="ko-KR" altLang="en-US" dirty="0"/>
              <a:t>서체로 작업해 주시기 바랍니다</a:t>
            </a:r>
            <a:r>
              <a:rPr lang="en-US" altLang="ko-KR" dirty="0"/>
              <a:t>. </a:t>
            </a:r>
            <a:r>
              <a:rPr lang="ko-KR" altLang="en-US" dirty="0"/>
              <a:t>제목 </a:t>
            </a:r>
            <a:r>
              <a:rPr lang="en-US" altLang="ko-KR" dirty="0"/>
              <a:t>32pt, </a:t>
            </a:r>
            <a:r>
              <a:rPr lang="ko-KR" altLang="en-US" dirty="0"/>
              <a:t>소제목</a:t>
            </a:r>
            <a:r>
              <a:rPr lang="en-US" altLang="ko-KR" dirty="0"/>
              <a:t>18pt</a:t>
            </a:r>
            <a:r>
              <a:rPr lang="ko-KR" altLang="en-US" dirty="0"/>
              <a:t>는 지켜주시되 본문에 들어가는 내용의 서체 사이즈는 </a:t>
            </a:r>
            <a:r>
              <a:rPr lang="en-US" altLang="ko-KR" dirty="0"/>
              <a:t>14~9pt</a:t>
            </a:r>
            <a:r>
              <a:rPr lang="ko-KR" altLang="en-US" dirty="0"/>
              <a:t>에서 사용하시기 바랍니다</a:t>
            </a:r>
            <a:r>
              <a:rPr lang="en-US" altLang="ko-KR" dirty="0"/>
              <a:t>. </a:t>
            </a:r>
            <a:r>
              <a:rPr lang="ko-KR" altLang="en-US" dirty="0"/>
              <a:t>로고와 아이콘 및 단과대학 상징은 첨부한 이미지를 활용할 수 있습니다</a:t>
            </a:r>
            <a:r>
              <a:rPr lang="en-US" altLang="ko-KR" dirty="0"/>
              <a:t>. </a:t>
            </a:r>
          </a:p>
        </p:txBody>
      </p:sp>
      <p:sp>
        <p:nvSpPr>
          <p:cNvPr id="17" name="텍스트 개체 틀 9"/>
          <p:cNvSpPr>
            <a:spLocks noGrp="1"/>
          </p:cNvSpPr>
          <p:nvPr>
            <p:ph type="body" sz="quarter" idx="19" hasCustomPrompt="1"/>
          </p:nvPr>
        </p:nvSpPr>
        <p:spPr>
          <a:xfrm>
            <a:off x="504903" y="2134100"/>
            <a:ext cx="4137834" cy="1826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100" i="0">
                <a:solidFill>
                  <a:schemeClr val="accent2"/>
                </a:solidFill>
                <a:latin typeface="고려대학교M" panose="02020603020101020101" pitchFamily="18" charset="-127"/>
                <a:ea typeface="고려대학교M" panose="02020603020101020101" pitchFamily="18" charset="-127"/>
              </a:defRPr>
            </a:lvl1pPr>
            <a:lvl2pPr marL="342900" indent="0">
              <a:buNone/>
              <a:defRPr sz="16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2pPr>
            <a:lvl3pPr marL="68580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3pPr>
            <a:lvl4pPr marL="10287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4pPr>
            <a:lvl5pPr marL="13716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5pPr>
          </a:lstStyle>
          <a:p>
            <a:pPr lvl="0"/>
            <a:r>
              <a:rPr lang="en-US" altLang="ko-KR" dirty="0"/>
              <a:t>* </a:t>
            </a:r>
            <a:r>
              <a:rPr lang="ko-KR" altLang="en-US" dirty="0"/>
              <a:t>캡션을 제외한 본문의 최소 사이즈는 </a:t>
            </a:r>
            <a:r>
              <a:rPr lang="en-US" altLang="ko-KR" dirty="0"/>
              <a:t>9pt</a:t>
            </a:r>
            <a:r>
              <a:rPr lang="ko-KR" altLang="en-US" dirty="0"/>
              <a:t>로 지정합니다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grpSp>
        <p:nvGrpSpPr>
          <p:cNvPr id="5" name="그룹 4"/>
          <p:cNvGrpSpPr/>
          <p:nvPr userDrawn="1"/>
        </p:nvGrpSpPr>
        <p:grpSpPr>
          <a:xfrm>
            <a:off x="93511" y="0"/>
            <a:ext cx="3548442" cy="6819900"/>
            <a:chOff x="93511" y="0"/>
            <a:chExt cx="3548442" cy="6819900"/>
          </a:xfrm>
        </p:grpSpPr>
        <p:sp>
          <p:nvSpPr>
            <p:cNvPr id="11" name="TextBox 10"/>
            <p:cNvSpPr txBox="1"/>
            <p:nvPr userDrawn="1"/>
          </p:nvSpPr>
          <p:spPr>
            <a:xfrm>
              <a:off x="540678" y="6560648"/>
              <a:ext cx="310127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고려대학교B" panose="02020603020101020101" pitchFamily="18" charset="-127"/>
                  <a:ea typeface="고려대학교B" panose="02020603020101020101" pitchFamily="18" charset="-127"/>
                </a:rPr>
                <a:t>copyrightⓒ 2018 All rights reserved by</a:t>
              </a:r>
              <a:r>
                <a:rPr lang="en-US" altLang="ko-KR" sz="800" baseline="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고려대학교B" panose="02020603020101020101" pitchFamily="18" charset="-127"/>
                  <a:ea typeface="고려대학교B" panose="02020603020101020101" pitchFamily="18" charset="-127"/>
                </a:rPr>
                <a:t> Korea University</a:t>
              </a:r>
              <a:endPara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endParaRPr>
            </a:p>
          </p:txBody>
        </p:sp>
        <p:grpSp>
          <p:nvGrpSpPr>
            <p:cNvPr id="4" name="그룹 3"/>
            <p:cNvGrpSpPr/>
            <p:nvPr userDrawn="1"/>
          </p:nvGrpSpPr>
          <p:grpSpPr>
            <a:xfrm>
              <a:off x="93511" y="0"/>
              <a:ext cx="590792" cy="6819900"/>
              <a:chOff x="93511" y="0"/>
              <a:chExt cx="590792" cy="6819900"/>
            </a:xfrm>
          </p:grpSpPr>
          <p:pic>
            <p:nvPicPr>
              <p:cNvPr id="15" name="그림 14"/>
              <p:cNvPicPr>
                <a:picLocks noChangeAspect="1"/>
              </p:cNvPicPr>
              <p:nvPr userDrawn="1"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93511" y="6002764"/>
                <a:ext cx="590792" cy="817136"/>
              </a:xfrm>
              <a:prstGeom prst="rect">
                <a:avLst/>
              </a:prstGeom>
            </p:spPr>
          </p:pic>
          <p:cxnSp>
            <p:nvCxnSpPr>
              <p:cNvPr id="3" name="직선 연결선 2"/>
              <p:cNvCxnSpPr/>
              <p:nvPr userDrawn="1"/>
            </p:nvCxnSpPr>
            <p:spPr>
              <a:xfrm>
                <a:off x="363029" y="0"/>
                <a:ext cx="0" cy="5943600"/>
              </a:xfrm>
              <a:prstGeom prst="line">
                <a:avLst/>
              </a:prstGeom>
              <a:ln w="28575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8274660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슬라이드 번호 개체 틀 4"/>
          <p:cNvSpPr txBox="1">
            <a:spLocks/>
          </p:cNvSpPr>
          <p:nvPr userDrawn="1"/>
        </p:nvSpPr>
        <p:spPr>
          <a:xfrm>
            <a:off x="8340578" y="6576628"/>
            <a:ext cx="599443" cy="175376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06B54D8-E494-4907-95B8-B99BBA5EBF30}" type="slidenum">
              <a:rPr lang="ko-KR" altLang="en-US" sz="800" smtClean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‹#›</a:t>
            </a:fld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 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/ 7</a:t>
            </a:r>
            <a:endParaRPr lang="ko-KR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</p:txBody>
      </p:sp>
      <p:grpSp>
        <p:nvGrpSpPr>
          <p:cNvPr id="15" name="그룹 14"/>
          <p:cNvGrpSpPr/>
          <p:nvPr userDrawn="1"/>
        </p:nvGrpSpPr>
        <p:grpSpPr>
          <a:xfrm>
            <a:off x="93511" y="0"/>
            <a:ext cx="3548442" cy="6819900"/>
            <a:chOff x="93511" y="0"/>
            <a:chExt cx="3548442" cy="6819900"/>
          </a:xfrm>
        </p:grpSpPr>
        <p:sp>
          <p:nvSpPr>
            <p:cNvPr id="16" name="TextBox 15"/>
            <p:cNvSpPr txBox="1"/>
            <p:nvPr userDrawn="1"/>
          </p:nvSpPr>
          <p:spPr>
            <a:xfrm>
              <a:off x="540678" y="6560648"/>
              <a:ext cx="310127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고려대학교B" panose="02020603020101020101" pitchFamily="18" charset="-127"/>
                  <a:ea typeface="고려대학교B" panose="02020603020101020101" pitchFamily="18" charset="-127"/>
                </a:rPr>
                <a:t>copyrightⓒ 2018 All rights reserved by</a:t>
              </a:r>
              <a:r>
                <a:rPr lang="en-US" altLang="ko-KR" sz="800" baseline="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고려대학교B" panose="02020603020101020101" pitchFamily="18" charset="-127"/>
                  <a:ea typeface="고려대학교B" panose="02020603020101020101" pitchFamily="18" charset="-127"/>
                </a:rPr>
                <a:t> Korea University</a:t>
              </a:r>
              <a:endPara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endParaRPr>
            </a:p>
          </p:txBody>
        </p:sp>
        <p:grpSp>
          <p:nvGrpSpPr>
            <p:cNvPr id="17" name="그룹 16"/>
            <p:cNvGrpSpPr/>
            <p:nvPr userDrawn="1"/>
          </p:nvGrpSpPr>
          <p:grpSpPr>
            <a:xfrm>
              <a:off x="93511" y="0"/>
              <a:ext cx="590792" cy="6819900"/>
              <a:chOff x="93511" y="0"/>
              <a:chExt cx="590792" cy="6819900"/>
            </a:xfrm>
          </p:grpSpPr>
          <p:pic>
            <p:nvPicPr>
              <p:cNvPr id="18" name="그림 17"/>
              <p:cNvPicPr>
                <a:picLocks noChangeAspect="1"/>
              </p:cNvPicPr>
              <p:nvPr userDrawn="1"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93511" y="6002764"/>
                <a:ext cx="590792" cy="817136"/>
              </a:xfrm>
              <a:prstGeom prst="rect">
                <a:avLst/>
              </a:prstGeom>
            </p:spPr>
          </p:pic>
          <p:cxnSp>
            <p:nvCxnSpPr>
              <p:cNvPr id="19" name="직선 연결선 18"/>
              <p:cNvCxnSpPr/>
              <p:nvPr userDrawn="1"/>
            </p:nvCxnSpPr>
            <p:spPr>
              <a:xfrm>
                <a:off x="363029" y="0"/>
                <a:ext cx="0" cy="5943600"/>
              </a:xfrm>
              <a:prstGeom prst="line">
                <a:avLst/>
              </a:prstGeom>
              <a:ln w="28575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3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04903" y="112968"/>
            <a:ext cx="6616701" cy="513443"/>
          </a:xfrm>
        </p:spPr>
        <p:txBody>
          <a:bodyPr>
            <a:noAutofit/>
          </a:bodyPr>
          <a:lstStyle>
            <a:lvl1pPr marL="0" indent="0" algn="l">
              <a:buNone/>
              <a:defRPr sz="3200" baseline="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제목 </a:t>
            </a:r>
            <a:r>
              <a:rPr lang="en-US" altLang="ko-KR" dirty="0"/>
              <a:t>_ </a:t>
            </a:r>
            <a:r>
              <a:rPr lang="ko-KR" altLang="en-US" dirty="0"/>
              <a:t>고려대학교 </a:t>
            </a:r>
            <a:r>
              <a:rPr lang="en-US" altLang="ko-KR" dirty="0"/>
              <a:t>B 32pt</a:t>
            </a:r>
            <a:endParaRPr lang="ko-KR" altLang="en-US" dirty="0"/>
          </a:p>
        </p:txBody>
      </p:sp>
      <p:sp>
        <p:nvSpPr>
          <p:cNvPr id="14" name="텍스트 개체 틀 9"/>
          <p:cNvSpPr>
            <a:spLocks noGrp="1"/>
          </p:cNvSpPr>
          <p:nvPr>
            <p:ph type="body" sz="quarter" idx="14" hasCustomPrompt="1"/>
          </p:nvPr>
        </p:nvSpPr>
        <p:spPr>
          <a:xfrm>
            <a:off x="504903" y="672307"/>
            <a:ext cx="6616701" cy="256973"/>
          </a:xfrm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추가 내용 </a:t>
            </a:r>
            <a:r>
              <a:rPr lang="ko-KR" altLang="en-US" dirty="0" err="1"/>
              <a:t>기재시</a:t>
            </a:r>
            <a:r>
              <a:rPr lang="ko-KR" altLang="en-US" dirty="0"/>
              <a:t> 고려대학교</a:t>
            </a:r>
            <a:r>
              <a:rPr lang="en-US" altLang="ko-KR" dirty="0"/>
              <a:t>B 18pt</a:t>
            </a:r>
            <a:endParaRPr lang="ko-KR" altLang="en-US" dirty="0"/>
          </a:p>
        </p:txBody>
      </p:sp>
      <p:sp>
        <p:nvSpPr>
          <p:cNvPr id="20" name="텍스트 개체 틀 9"/>
          <p:cNvSpPr>
            <a:spLocks noGrp="1"/>
          </p:cNvSpPr>
          <p:nvPr>
            <p:ph type="body" sz="quarter" idx="17" hasCustomPrompt="1"/>
          </p:nvPr>
        </p:nvSpPr>
        <p:spPr>
          <a:xfrm>
            <a:off x="504903" y="1322937"/>
            <a:ext cx="7327122" cy="6709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1pPr>
            <a:lvl2pPr marL="342900" indent="0">
              <a:buNone/>
              <a:defRPr sz="16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2pPr>
            <a:lvl3pPr marL="68580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3pPr>
            <a:lvl4pPr marL="10287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4pPr>
            <a:lvl5pPr marL="13716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본 </a:t>
            </a:r>
            <a:r>
              <a:rPr lang="en-US" altLang="ko-KR" dirty="0"/>
              <a:t>PPT</a:t>
            </a:r>
            <a:r>
              <a:rPr lang="ko-KR" altLang="en-US" dirty="0"/>
              <a:t>는 고려대학교 서체를 기본으로 사용합니다</a:t>
            </a:r>
            <a:r>
              <a:rPr lang="en-US" altLang="ko-KR" dirty="0"/>
              <a:t>. </a:t>
            </a:r>
            <a:r>
              <a:rPr lang="ko-KR" altLang="en-US" dirty="0"/>
              <a:t>본문은 고려대학교</a:t>
            </a:r>
            <a:r>
              <a:rPr lang="en-US" altLang="ko-KR" dirty="0"/>
              <a:t>M </a:t>
            </a:r>
            <a:r>
              <a:rPr lang="ko-KR" altLang="en-US" dirty="0"/>
              <a:t>서체로 작업해 주시기 바랍니다</a:t>
            </a:r>
            <a:r>
              <a:rPr lang="en-US" altLang="ko-KR" dirty="0"/>
              <a:t>. </a:t>
            </a:r>
            <a:r>
              <a:rPr lang="ko-KR" altLang="en-US" dirty="0"/>
              <a:t>제목 </a:t>
            </a:r>
            <a:r>
              <a:rPr lang="en-US" altLang="ko-KR" dirty="0"/>
              <a:t>32pt, </a:t>
            </a:r>
            <a:r>
              <a:rPr lang="ko-KR" altLang="en-US" dirty="0"/>
              <a:t>소제목</a:t>
            </a:r>
            <a:r>
              <a:rPr lang="en-US" altLang="ko-KR" dirty="0"/>
              <a:t>18pt</a:t>
            </a:r>
            <a:r>
              <a:rPr lang="ko-KR" altLang="en-US" dirty="0"/>
              <a:t>는 지켜주시되 본문에 들어가는 내용의 서체 사이즈는 </a:t>
            </a:r>
            <a:r>
              <a:rPr lang="en-US" altLang="ko-KR" dirty="0"/>
              <a:t>14~9pt</a:t>
            </a:r>
            <a:r>
              <a:rPr lang="ko-KR" altLang="en-US" dirty="0"/>
              <a:t>에서 사용하시기 바랍니다</a:t>
            </a:r>
            <a:r>
              <a:rPr lang="en-US" altLang="ko-KR" dirty="0"/>
              <a:t>. </a:t>
            </a:r>
            <a:r>
              <a:rPr lang="ko-KR" altLang="en-US" dirty="0"/>
              <a:t>로고와 아이콘 및 단과대학 상징은 첨부한 이미지를 활용할 수 있습니다</a:t>
            </a:r>
            <a:r>
              <a:rPr lang="en-US" altLang="ko-KR" dirty="0"/>
              <a:t>. </a:t>
            </a:r>
          </a:p>
        </p:txBody>
      </p:sp>
      <p:sp>
        <p:nvSpPr>
          <p:cNvPr id="21" name="텍스트 개체 틀 9"/>
          <p:cNvSpPr>
            <a:spLocks noGrp="1"/>
          </p:cNvSpPr>
          <p:nvPr>
            <p:ph type="body" sz="quarter" idx="19" hasCustomPrompt="1"/>
          </p:nvPr>
        </p:nvSpPr>
        <p:spPr>
          <a:xfrm>
            <a:off x="504903" y="2134100"/>
            <a:ext cx="4137834" cy="1826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100" i="0">
                <a:solidFill>
                  <a:schemeClr val="accent2"/>
                </a:solidFill>
                <a:latin typeface="고려대학교M" panose="02020603020101020101" pitchFamily="18" charset="-127"/>
                <a:ea typeface="고려대학교M" panose="02020603020101020101" pitchFamily="18" charset="-127"/>
              </a:defRPr>
            </a:lvl1pPr>
            <a:lvl2pPr marL="342900" indent="0">
              <a:buNone/>
              <a:defRPr sz="16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2pPr>
            <a:lvl3pPr marL="68580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3pPr>
            <a:lvl4pPr marL="10287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4pPr>
            <a:lvl5pPr marL="13716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5pPr>
          </a:lstStyle>
          <a:p>
            <a:pPr lvl="0"/>
            <a:r>
              <a:rPr lang="en-US" altLang="ko-KR" dirty="0"/>
              <a:t>* </a:t>
            </a:r>
            <a:r>
              <a:rPr lang="ko-KR" altLang="en-US" dirty="0"/>
              <a:t>캡션을 제외한 본문의 최소 사이즈는 </a:t>
            </a:r>
            <a:r>
              <a:rPr lang="en-US" altLang="ko-KR" dirty="0"/>
              <a:t>9pt</a:t>
            </a:r>
            <a:r>
              <a:rPr lang="ko-KR" altLang="en-US" dirty="0"/>
              <a:t>로 지정합니다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553407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슬라이드 번호 개체 틀 4"/>
          <p:cNvSpPr txBox="1">
            <a:spLocks/>
          </p:cNvSpPr>
          <p:nvPr userDrawn="1"/>
        </p:nvSpPr>
        <p:spPr>
          <a:xfrm>
            <a:off x="8340578" y="6576628"/>
            <a:ext cx="599443" cy="175376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06B54D8-E494-4907-95B8-B99BBA5EBF30}" type="slidenum">
              <a:rPr lang="ko-KR" altLang="en-US" sz="800" smtClean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‹#›</a:t>
            </a:fld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 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/ 20</a:t>
            </a:r>
            <a:endParaRPr lang="ko-KR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</p:txBody>
      </p:sp>
      <p:sp>
        <p:nvSpPr>
          <p:cNvPr id="13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4731653" y="1322937"/>
            <a:ext cx="4208368" cy="493484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grpSp>
        <p:nvGrpSpPr>
          <p:cNvPr id="17" name="그룹 16"/>
          <p:cNvGrpSpPr/>
          <p:nvPr userDrawn="1"/>
        </p:nvGrpSpPr>
        <p:grpSpPr>
          <a:xfrm>
            <a:off x="93511" y="0"/>
            <a:ext cx="3548442" cy="6819900"/>
            <a:chOff x="93511" y="0"/>
            <a:chExt cx="3548442" cy="6819900"/>
          </a:xfrm>
        </p:grpSpPr>
        <p:sp>
          <p:nvSpPr>
            <p:cNvPr id="18" name="TextBox 17"/>
            <p:cNvSpPr txBox="1"/>
            <p:nvPr userDrawn="1"/>
          </p:nvSpPr>
          <p:spPr>
            <a:xfrm>
              <a:off x="540678" y="6560648"/>
              <a:ext cx="310127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고려대학교B" panose="02020603020101020101" pitchFamily="18" charset="-127"/>
                  <a:ea typeface="고려대학교B" panose="02020603020101020101" pitchFamily="18" charset="-127"/>
                </a:rPr>
                <a:t>copyrightⓒ 2018 All rights reserved by</a:t>
              </a:r>
              <a:r>
                <a:rPr lang="en-US" altLang="ko-KR" sz="800" baseline="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고려대학교B" panose="02020603020101020101" pitchFamily="18" charset="-127"/>
                  <a:ea typeface="고려대학교B" panose="02020603020101020101" pitchFamily="18" charset="-127"/>
                </a:rPr>
                <a:t> Korea University</a:t>
              </a:r>
              <a:endPara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endParaRPr>
            </a:p>
          </p:txBody>
        </p:sp>
        <p:grpSp>
          <p:nvGrpSpPr>
            <p:cNvPr id="19" name="그룹 18"/>
            <p:cNvGrpSpPr/>
            <p:nvPr userDrawn="1"/>
          </p:nvGrpSpPr>
          <p:grpSpPr>
            <a:xfrm>
              <a:off x="93511" y="0"/>
              <a:ext cx="590792" cy="6819900"/>
              <a:chOff x="93511" y="0"/>
              <a:chExt cx="590792" cy="6819900"/>
            </a:xfrm>
          </p:grpSpPr>
          <p:pic>
            <p:nvPicPr>
              <p:cNvPr id="20" name="그림 19"/>
              <p:cNvPicPr>
                <a:picLocks noChangeAspect="1"/>
              </p:cNvPicPr>
              <p:nvPr userDrawn="1"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93511" y="6002764"/>
                <a:ext cx="590792" cy="817136"/>
              </a:xfrm>
              <a:prstGeom prst="rect">
                <a:avLst/>
              </a:prstGeom>
            </p:spPr>
          </p:pic>
          <p:cxnSp>
            <p:nvCxnSpPr>
              <p:cNvPr id="21" name="직선 연결선 20"/>
              <p:cNvCxnSpPr/>
              <p:nvPr userDrawn="1"/>
            </p:nvCxnSpPr>
            <p:spPr>
              <a:xfrm>
                <a:off x="363029" y="0"/>
                <a:ext cx="0" cy="5943600"/>
              </a:xfrm>
              <a:prstGeom prst="line">
                <a:avLst/>
              </a:prstGeom>
              <a:ln w="28575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4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04903" y="112968"/>
            <a:ext cx="6616701" cy="513443"/>
          </a:xfrm>
        </p:spPr>
        <p:txBody>
          <a:bodyPr>
            <a:noAutofit/>
          </a:bodyPr>
          <a:lstStyle>
            <a:lvl1pPr marL="0" indent="0" algn="l">
              <a:buNone/>
              <a:defRPr sz="3200" baseline="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제목 </a:t>
            </a:r>
            <a:r>
              <a:rPr lang="en-US" altLang="ko-KR" dirty="0"/>
              <a:t>_ </a:t>
            </a:r>
            <a:r>
              <a:rPr lang="ko-KR" altLang="en-US" dirty="0"/>
              <a:t>고려대학교 </a:t>
            </a:r>
            <a:r>
              <a:rPr lang="en-US" altLang="ko-KR" dirty="0"/>
              <a:t>B 32pt</a:t>
            </a:r>
            <a:endParaRPr lang="ko-KR" altLang="en-US" dirty="0"/>
          </a:p>
        </p:txBody>
      </p:sp>
      <p:sp>
        <p:nvSpPr>
          <p:cNvPr id="15" name="텍스트 개체 틀 9"/>
          <p:cNvSpPr>
            <a:spLocks noGrp="1"/>
          </p:cNvSpPr>
          <p:nvPr>
            <p:ph type="body" sz="quarter" idx="14" hasCustomPrompt="1"/>
          </p:nvPr>
        </p:nvSpPr>
        <p:spPr>
          <a:xfrm>
            <a:off x="504903" y="672307"/>
            <a:ext cx="6616701" cy="256973"/>
          </a:xfrm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추가 내용 </a:t>
            </a:r>
            <a:r>
              <a:rPr lang="ko-KR" altLang="en-US" dirty="0" err="1"/>
              <a:t>기재시</a:t>
            </a:r>
            <a:r>
              <a:rPr lang="ko-KR" altLang="en-US" dirty="0"/>
              <a:t> 고려대학교</a:t>
            </a:r>
            <a:r>
              <a:rPr lang="en-US" altLang="ko-KR" dirty="0"/>
              <a:t>B 18pt</a:t>
            </a:r>
            <a:endParaRPr lang="ko-KR" altLang="en-US" dirty="0"/>
          </a:p>
        </p:txBody>
      </p:sp>
      <p:sp>
        <p:nvSpPr>
          <p:cNvPr id="16" name="텍스트 개체 틀 9"/>
          <p:cNvSpPr>
            <a:spLocks noGrp="1"/>
          </p:cNvSpPr>
          <p:nvPr>
            <p:ph type="body" sz="quarter" idx="17" hasCustomPrompt="1"/>
          </p:nvPr>
        </p:nvSpPr>
        <p:spPr>
          <a:xfrm>
            <a:off x="504903" y="1322937"/>
            <a:ext cx="4137834" cy="131674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1pPr>
            <a:lvl2pPr marL="342900" indent="0">
              <a:buNone/>
              <a:defRPr sz="16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2pPr>
            <a:lvl3pPr marL="68580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3pPr>
            <a:lvl4pPr marL="10287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4pPr>
            <a:lvl5pPr marL="13716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본 </a:t>
            </a:r>
            <a:r>
              <a:rPr lang="en-US" altLang="ko-KR" dirty="0"/>
              <a:t>PPT</a:t>
            </a:r>
            <a:r>
              <a:rPr lang="ko-KR" altLang="en-US" dirty="0"/>
              <a:t>는 고려대학교 서체를 기본으로 사용합니다</a:t>
            </a:r>
            <a:r>
              <a:rPr lang="en-US" altLang="ko-KR" dirty="0"/>
              <a:t>. </a:t>
            </a:r>
            <a:r>
              <a:rPr lang="ko-KR" altLang="en-US" dirty="0"/>
              <a:t>본문은 고려대학교</a:t>
            </a:r>
            <a:r>
              <a:rPr lang="en-US" altLang="ko-KR" dirty="0"/>
              <a:t>M </a:t>
            </a:r>
            <a:r>
              <a:rPr lang="ko-KR" altLang="en-US" dirty="0"/>
              <a:t>서체로 작업해 주시기 바랍니다</a:t>
            </a:r>
            <a:r>
              <a:rPr lang="en-US" altLang="ko-KR" dirty="0"/>
              <a:t>. </a:t>
            </a:r>
            <a:r>
              <a:rPr lang="ko-KR" altLang="en-US" dirty="0"/>
              <a:t>제목 </a:t>
            </a:r>
            <a:r>
              <a:rPr lang="en-US" altLang="ko-KR" dirty="0"/>
              <a:t>32pt, </a:t>
            </a:r>
            <a:r>
              <a:rPr lang="ko-KR" altLang="en-US" dirty="0"/>
              <a:t>소제목</a:t>
            </a:r>
            <a:r>
              <a:rPr lang="en-US" altLang="ko-KR" dirty="0"/>
              <a:t>18pt</a:t>
            </a:r>
            <a:r>
              <a:rPr lang="ko-KR" altLang="en-US" dirty="0"/>
              <a:t>는 지켜주시되 본문에 들어가는 내용의 서체 사이즈는 </a:t>
            </a:r>
            <a:r>
              <a:rPr lang="en-US" altLang="ko-KR" dirty="0"/>
              <a:t>14~9pt</a:t>
            </a:r>
            <a:r>
              <a:rPr lang="ko-KR" altLang="en-US" dirty="0"/>
              <a:t>에서 사용하시기 바랍니다</a:t>
            </a:r>
            <a:r>
              <a:rPr lang="en-US" altLang="ko-KR" dirty="0"/>
              <a:t>. </a:t>
            </a:r>
            <a:r>
              <a:rPr lang="ko-KR" altLang="en-US" dirty="0"/>
              <a:t>로고와 아이콘 및 단과대학 상징은 첨부한 이미지를 활용할 수 있습니다</a:t>
            </a:r>
            <a:r>
              <a:rPr lang="en-US" altLang="ko-KR" dirty="0"/>
              <a:t>. </a:t>
            </a:r>
          </a:p>
        </p:txBody>
      </p:sp>
      <p:sp>
        <p:nvSpPr>
          <p:cNvPr id="22" name="텍스트 개체 틀 9"/>
          <p:cNvSpPr>
            <a:spLocks noGrp="1"/>
          </p:cNvSpPr>
          <p:nvPr>
            <p:ph type="body" sz="quarter" idx="19" hasCustomPrompt="1"/>
          </p:nvPr>
        </p:nvSpPr>
        <p:spPr>
          <a:xfrm>
            <a:off x="504903" y="2312977"/>
            <a:ext cx="4137834" cy="1826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100" i="0">
                <a:solidFill>
                  <a:schemeClr val="accent2"/>
                </a:solidFill>
                <a:latin typeface="고려대학교M" panose="02020603020101020101" pitchFamily="18" charset="-127"/>
                <a:ea typeface="고려대학교M" panose="02020603020101020101" pitchFamily="18" charset="-127"/>
              </a:defRPr>
            </a:lvl1pPr>
            <a:lvl2pPr marL="342900" indent="0">
              <a:buNone/>
              <a:defRPr sz="16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2pPr>
            <a:lvl3pPr marL="68580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3pPr>
            <a:lvl4pPr marL="10287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4pPr>
            <a:lvl5pPr marL="13716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5pPr>
          </a:lstStyle>
          <a:p>
            <a:pPr lvl="0"/>
            <a:r>
              <a:rPr lang="en-US" altLang="ko-KR" dirty="0"/>
              <a:t>* </a:t>
            </a:r>
            <a:r>
              <a:rPr lang="ko-KR" altLang="en-US" dirty="0"/>
              <a:t>캡션을 제외한 본문의 최소 사이즈는 </a:t>
            </a:r>
            <a:r>
              <a:rPr lang="en-US" altLang="ko-KR" dirty="0"/>
              <a:t>9pt</a:t>
            </a:r>
            <a:r>
              <a:rPr lang="ko-KR" altLang="en-US" dirty="0"/>
              <a:t>로 지정합니다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863061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슬라이드 번호 개체 틀 4"/>
          <p:cNvSpPr txBox="1">
            <a:spLocks/>
          </p:cNvSpPr>
          <p:nvPr userDrawn="1"/>
        </p:nvSpPr>
        <p:spPr>
          <a:xfrm>
            <a:off x="8340578" y="6576628"/>
            <a:ext cx="599443" cy="175376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06B54D8-E494-4907-95B8-B99BBA5EBF30}" type="slidenum">
              <a:rPr lang="ko-KR" altLang="en-US" sz="800" smtClean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‹#›</a:t>
            </a:fld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 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/ 20</a:t>
            </a:r>
            <a:endParaRPr lang="ko-KR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</p:txBody>
      </p:sp>
      <p:sp>
        <p:nvSpPr>
          <p:cNvPr id="1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1674199"/>
            <a:ext cx="9144000" cy="454498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9" name="직사각형 18"/>
          <p:cNvSpPr/>
          <p:nvPr userDrawn="1"/>
        </p:nvSpPr>
        <p:spPr>
          <a:xfrm>
            <a:off x="4490353" y="1201214"/>
            <a:ext cx="4449668" cy="1727254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텍스트 개체 틀 9"/>
          <p:cNvSpPr>
            <a:spLocks noGrp="1"/>
          </p:cNvSpPr>
          <p:nvPr>
            <p:ph type="body" sz="quarter" idx="19" hasCustomPrompt="1"/>
          </p:nvPr>
        </p:nvSpPr>
        <p:spPr>
          <a:xfrm>
            <a:off x="4620758" y="2534962"/>
            <a:ext cx="4137834" cy="1826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100" i="0">
                <a:solidFill>
                  <a:schemeClr val="accent2"/>
                </a:solidFill>
                <a:latin typeface="고려대학교M" panose="02020603020101020101" pitchFamily="18" charset="-127"/>
                <a:ea typeface="고려대학교M" panose="02020603020101020101" pitchFamily="18" charset="-127"/>
              </a:defRPr>
            </a:lvl1pPr>
            <a:lvl2pPr marL="342900" indent="0">
              <a:buNone/>
              <a:defRPr sz="16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2pPr>
            <a:lvl3pPr marL="68580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3pPr>
            <a:lvl4pPr marL="10287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4pPr>
            <a:lvl5pPr marL="13716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5pPr>
          </a:lstStyle>
          <a:p>
            <a:pPr lvl="0"/>
            <a:r>
              <a:rPr lang="en-US" altLang="ko-KR" dirty="0"/>
              <a:t>* </a:t>
            </a:r>
            <a:r>
              <a:rPr lang="ko-KR" altLang="en-US" dirty="0"/>
              <a:t>캡션을 제외한 본문의 최소 사이즈는 </a:t>
            </a:r>
            <a:r>
              <a:rPr lang="en-US" altLang="ko-KR" dirty="0"/>
              <a:t>9pt</a:t>
            </a:r>
            <a:r>
              <a:rPr lang="ko-KR" altLang="en-US" dirty="0"/>
              <a:t>로 지정합니다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21" name="텍스트 개체 틀 9"/>
          <p:cNvSpPr>
            <a:spLocks noGrp="1"/>
          </p:cNvSpPr>
          <p:nvPr>
            <p:ph type="body" sz="quarter" idx="17" hasCustomPrompt="1"/>
          </p:nvPr>
        </p:nvSpPr>
        <p:spPr>
          <a:xfrm>
            <a:off x="4620758" y="1404101"/>
            <a:ext cx="4137834" cy="9970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1pPr>
            <a:lvl2pPr marL="342900" indent="0">
              <a:buNone/>
              <a:defRPr sz="16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2pPr>
            <a:lvl3pPr marL="68580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3pPr>
            <a:lvl4pPr marL="10287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4pPr>
            <a:lvl5pPr marL="13716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본 </a:t>
            </a:r>
            <a:r>
              <a:rPr lang="en-US" altLang="ko-KR" dirty="0"/>
              <a:t>PPT</a:t>
            </a:r>
            <a:r>
              <a:rPr lang="ko-KR" altLang="en-US" dirty="0"/>
              <a:t>는 고려대학교 서체를 기본으로 사용합니다</a:t>
            </a:r>
            <a:r>
              <a:rPr lang="en-US" altLang="ko-KR" dirty="0"/>
              <a:t>. </a:t>
            </a:r>
            <a:r>
              <a:rPr lang="ko-KR" altLang="en-US" dirty="0"/>
              <a:t>본문은 고려대학교</a:t>
            </a:r>
            <a:r>
              <a:rPr lang="en-US" altLang="ko-KR" dirty="0"/>
              <a:t>M </a:t>
            </a:r>
            <a:r>
              <a:rPr lang="ko-KR" altLang="en-US" dirty="0"/>
              <a:t>서체로 작업해 주시기 바랍니다</a:t>
            </a:r>
            <a:r>
              <a:rPr lang="en-US" altLang="ko-KR" dirty="0"/>
              <a:t>. </a:t>
            </a:r>
            <a:r>
              <a:rPr lang="ko-KR" altLang="en-US" dirty="0"/>
              <a:t>제목 </a:t>
            </a:r>
            <a:r>
              <a:rPr lang="en-US" altLang="ko-KR" dirty="0"/>
              <a:t>32pt, </a:t>
            </a:r>
            <a:r>
              <a:rPr lang="ko-KR" altLang="en-US" dirty="0"/>
              <a:t>소제목</a:t>
            </a:r>
            <a:r>
              <a:rPr lang="en-US" altLang="ko-KR" dirty="0"/>
              <a:t>18pt</a:t>
            </a:r>
            <a:r>
              <a:rPr lang="ko-KR" altLang="en-US" dirty="0"/>
              <a:t>는 지켜주시되 본문에 들어가는 내용의 서체 사이즈는 </a:t>
            </a:r>
            <a:r>
              <a:rPr lang="en-US" altLang="ko-KR" dirty="0"/>
              <a:t>14~9pt</a:t>
            </a:r>
            <a:r>
              <a:rPr lang="ko-KR" altLang="en-US" dirty="0"/>
              <a:t>에서 사용하시기 바랍니다</a:t>
            </a:r>
            <a:r>
              <a:rPr lang="en-US" altLang="ko-KR" dirty="0"/>
              <a:t>. </a:t>
            </a:r>
            <a:r>
              <a:rPr lang="ko-KR" altLang="en-US" dirty="0"/>
              <a:t>로고와 아이콘 및 단과대학 상징은 첨부한 이미지를 활용할 수 있습니다</a:t>
            </a:r>
            <a:r>
              <a:rPr lang="en-US" altLang="ko-KR" dirty="0"/>
              <a:t>. </a:t>
            </a:r>
          </a:p>
        </p:txBody>
      </p:sp>
      <p:grpSp>
        <p:nvGrpSpPr>
          <p:cNvPr id="16" name="그룹 15"/>
          <p:cNvGrpSpPr/>
          <p:nvPr userDrawn="1"/>
        </p:nvGrpSpPr>
        <p:grpSpPr>
          <a:xfrm>
            <a:off x="93511" y="0"/>
            <a:ext cx="3548442" cy="6819900"/>
            <a:chOff x="93511" y="0"/>
            <a:chExt cx="3548442" cy="6819900"/>
          </a:xfrm>
        </p:grpSpPr>
        <p:sp>
          <p:nvSpPr>
            <p:cNvPr id="17" name="TextBox 16"/>
            <p:cNvSpPr txBox="1"/>
            <p:nvPr userDrawn="1"/>
          </p:nvSpPr>
          <p:spPr>
            <a:xfrm>
              <a:off x="540678" y="6560648"/>
              <a:ext cx="310127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고려대학교B" panose="02020603020101020101" pitchFamily="18" charset="-127"/>
                  <a:ea typeface="고려대학교B" panose="02020603020101020101" pitchFamily="18" charset="-127"/>
                </a:rPr>
                <a:t>copyrightⓒ 2018 All rights reserved by</a:t>
              </a:r>
              <a:r>
                <a:rPr lang="en-US" altLang="ko-KR" sz="800" baseline="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고려대학교B" panose="02020603020101020101" pitchFamily="18" charset="-127"/>
                  <a:ea typeface="고려대학교B" panose="02020603020101020101" pitchFamily="18" charset="-127"/>
                </a:rPr>
                <a:t> Korea University</a:t>
              </a:r>
              <a:endPara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endParaRPr>
            </a:p>
          </p:txBody>
        </p:sp>
        <p:grpSp>
          <p:nvGrpSpPr>
            <p:cNvPr id="22" name="그룹 21"/>
            <p:cNvGrpSpPr/>
            <p:nvPr userDrawn="1"/>
          </p:nvGrpSpPr>
          <p:grpSpPr>
            <a:xfrm>
              <a:off x="93511" y="0"/>
              <a:ext cx="590792" cy="6819900"/>
              <a:chOff x="93511" y="0"/>
              <a:chExt cx="590792" cy="6819900"/>
            </a:xfrm>
          </p:grpSpPr>
          <p:pic>
            <p:nvPicPr>
              <p:cNvPr id="23" name="그림 22"/>
              <p:cNvPicPr>
                <a:picLocks noChangeAspect="1"/>
              </p:cNvPicPr>
              <p:nvPr userDrawn="1"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93511" y="6002764"/>
                <a:ext cx="590792" cy="817136"/>
              </a:xfrm>
              <a:prstGeom prst="rect">
                <a:avLst/>
              </a:prstGeom>
            </p:spPr>
          </p:pic>
          <p:cxnSp>
            <p:nvCxnSpPr>
              <p:cNvPr id="27" name="직선 연결선 26"/>
              <p:cNvCxnSpPr/>
              <p:nvPr userDrawn="1"/>
            </p:nvCxnSpPr>
            <p:spPr>
              <a:xfrm>
                <a:off x="363029" y="0"/>
                <a:ext cx="0" cy="5943600"/>
              </a:xfrm>
              <a:prstGeom prst="line">
                <a:avLst/>
              </a:prstGeom>
              <a:ln w="28575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4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04903" y="112968"/>
            <a:ext cx="6616701" cy="513443"/>
          </a:xfrm>
        </p:spPr>
        <p:txBody>
          <a:bodyPr>
            <a:noAutofit/>
          </a:bodyPr>
          <a:lstStyle>
            <a:lvl1pPr marL="0" indent="0" algn="l">
              <a:buNone/>
              <a:defRPr sz="3200" baseline="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제목 </a:t>
            </a:r>
            <a:r>
              <a:rPr lang="en-US" altLang="ko-KR" dirty="0"/>
              <a:t>_ </a:t>
            </a:r>
            <a:r>
              <a:rPr lang="ko-KR" altLang="en-US" dirty="0"/>
              <a:t>고려대학교 </a:t>
            </a:r>
            <a:r>
              <a:rPr lang="en-US" altLang="ko-KR" dirty="0"/>
              <a:t>B 32pt</a:t>
            </a:r>
            <a:endParaRPr lang="ko-KR" altLang="en-US" dirty="0"/>
          </a:p>
        </p:txBody>
      </p:sp>
      <p:sp>
        <p:nvSpPr>
          <p:cNvPr id="18" name="텍스트 개체 틀 9"/>
          <p:cNvSpPr>
            <a:spLocks noGrp="1"/>
          </p:cNvSpPr>
          <p:nvPr>
            <p:ph type="body" sz="quarter" idx="14" hasCustomPrompt="1"/>
          </p:nvPr>
        </p:nvSpPr>
        <p:spPr>
          <a:xfrm>
            <a:off x="504903" y="672307"/>
            <a:ext cx="6616701" cy="256973"/>
          </a:xfrm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추가 내용 </a:t>
            </a:r>
            <a:r>
              <a:rPr lang="ko-KR" altLang="en-US" dirty="0" err="1"/>
              <a:t>기재시</a:t>
            </a:r>
            <a:r>
              <a:rPr lang="ko-KR" altLang="en-US" dirty="0"/>
              <a:t> 고려대학교</a:t>
            </a:r>
            <a:r>
              <a:rPr lang="en-US" altLang="ko-KR" dirty="0"/>
              <a:t>B 18pt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824088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슬라이드 번호 개체 틀 4"/>
          <p:cNvSpPr txBox="1">
            <a:spLocks/>
          </p:cNvSpPr>
          <p:nvPr userDrawn="1"/>
        </p:nvSpPr>
        <p:spPr>
          <a:xfrm>
            <a:off x="8340578" y="6576628"/>
            <a:ext cx="599443" cy="175376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06B54D8-E494-4907-95B8-B99BBA5EBF30}" type="slidenum">
              <a:rPr lang="ko-KR" altLang="en-US" sz="800" smtClean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‹#›</a:t>
            </a:fld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 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/ 20</a:t>
            </a:r>
            <a:endParaRPr lang="ko-KR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</p:txBody>
      </p:sp>
      <p:sp>
        <p:nvSpPr>
          <p:cNvPr id="15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901699" y="3468914"/>
            <a:ext cx="3963579" cy="2733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9" name="Picture Placeholder 2"/>
          <p:cNvSpPr>
            <a:spLocks noGrp="1"/>
          </p:cNvSpPr>
          <p:nvPr>
            <p:ph type="pic" idx="17" hasCustomPrompt="1"/>
          </p:nvPr>
        </p:nvSpPr>
        <p:spPr>
          <a:xfrm>
            <a:off x="5104516" y="1412645"/>
            <a:ext cx="3737925" cy="47902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0" name="텍스트 개체 틀 9"/>
          <p:cNvSpPr>
            <a:spLocks noGrp="1"/>
          </p:cNvSpPr>
          <p:nvPr>
            <p:ph type="body" sz="quarter" idx="18" hasCustomPrompt="1"/>
          </p:nvPr>
        </p:nvSpPr>
        <p:spPr>
          <a:xfrm>
            <a:off x="901700" y="1401969"/>
            <a:ext cx="3963578" cy="124598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1pPr>
            <a:lvl2pPr marL="342900" indent="0">
              <a:buNone/>
              <a:defRPr sz="16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2pPr>
            <a:lvl3pPr marL="68580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3pPr>
            <a:lvl4pPr marL="10287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4pPr>
            <a:lvl5pPr marL="13716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본 </a:t>
            </a:r>
            <a:r>
              <a:rPr lang="en-US" altLang="ko-KR" dirty="0"/>
              <a:t>PPT</a:t>
            </a:r>
            <a:r>
              <a:rPr lang="ko-KR" altLang="en-US" dirty="0"/>
              <a:t>는 고려대학교 서체를 기본으로 사용합니다</a:t>
            </a:r>
            <a:r>
              <a:rPr lang="en-US" altLang="ko-KR" dirty="0"/>
              <a:t>. </a:t>
            </a:r>
            <a:r>
              <a:rPr lang="ko-KR" altLang="en-US" dirty="0"/>
              <a:t>본문은 고려대학교</a:t>
            </a:r>
            <a:r>
              <a:rPr lang="en-US" altLang="ko-KR" dirty="0"/>
              <a:t>M </a:t>
            </a:r>
            <a:r>
              <a:rPr lang="ko-KR" altLang="en-US" dirty="0"/>
              <a:t>서체로 작업해 주시기 바랍니다</a:t>
            </a:r>
            <a:r>
              <a:rPr lang="en-US" altLang="ko-KR" dirty="0"/>
              <a:t>. </a:t>
            </a:r>
            <a:r>
              <a:rPr lang="ko-KR" altLang="en-US" dirty="0"/>
              <a:t>제목 </a:t>
            </a:r>
            <a:r>
              <a:rPr lang="en-US" altLang="ko-KR" dirty="0"/>
              <a:t>32pt, </a:t>
            </a:r>
            <a:r>
              <a:rPr lang="ko-KR" altLang="en-US" dirty="0"/>
              <a:t>소제목</a:t>
            </a:r>
            <a:r>
              <a:rPr lang="en-US" altLang="ko-KR" dirty="0"/>
              <a:t>18pt</a:t>
            </a:r>
            <a:r>
              <a:rPr lang="ko-KR" altLang="en-US" dirty="0"/>
              <a:t>는 지켜주시되 본문에 들어가는 내용의 서체 사이즈는 </a:t>
            </a:r>
            <a:r>
              <a:rPr lang="en-US" altLang="ko-KR" dirty="0"/>
              <a:t>14~9pt</a:t>
            </a:r>
            <a:r>
              <a:rPr lang="ko-KR" altLang="en-US" dirty="0"/>
              <a:t>에서 사용하시기 바랍니다</a:t>
            </a:r>
            <a:r>
              <a:rPr lang="en-US" altLang="ko-KR" dirty="0"/>
              <a:t>. </a:t>
            </a:r>
            <a:r>
              <a:rPr lang="ko-KR" altLang="en-US" dirty="0"/>
              <a:t>로고와 아이콘 및 단과대학 상징은 첨부한 이미지를 활용할 수 있습니다</a:t>
            </a:r>
            <a:r>
              <a:rPr lang="en-US" altLang="ko-KR" dirty="0"/>
              <a:t>. </a:t>
            </a:r>
          </a:p>
        </p:txBody>
      </p:sp>
      <p:sp>
        <p:nvSpPr>
          <p:cNvPr id="21" name="텍스트 개체 틀 9"/>
          <p:cNvSpPr>
            <a:spLocks noGrp="1"/>
          </p:cNvSpPr>
          <p:nvPr>
            <p:ph type="body" sz="quarter" idx="19" hasCustomPrompt="1"/>
          </p:nvPr>
        </p:nvSpPr>
        <p:spPr>
          <a:xfrm>
            <a:off x="901699" y="2742567"/>
            <a:ext cx="3963579" cy="49593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100" i="0">
                <a:solidFill>
                  <a:schemeClr val="accent2"/>
                </a:solidFill>
                <a:latin typeface="고려대학교M" panose="02020603020101020101" pitchFamily="18" charset="-127"/>
                <a:ea typeface="고려대학교M" panose="02020603020101020101" pitchFamily="18" charset="-127"/>
              </a:defRPr>
            </a:lvl1pPr>
            <a:lvl2pPr marL="342900" indent="0">
              <a:buNone/>
              <a:defRPr sz="16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2pPr>
            <a:lvl3pPr marL="68580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3pPr>
            <a:lvl4pPr marL="10287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4pPr>
            <a:lvl5pPr marL="13716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5pPr>
          </a:lstStyle>
          <a:p>
            <a:pPr lvl="0"/>
            <a:r>
              <a:rPr lang="en-US" altLang="ko-KR" dirty="0"/>
              <a:t>* </a:t>
            </a:r>
            <a:r>
              <a:rPr lang="ko-KR" altLang="en-US" dirty="0"/>
              <a:t>캡션을 제외한 본문의 최소 사이즈는 </a:t>
            </a:r>
            <a:r>
              <a:rPr lang="en-US" altLang="ko-KR" dirty="0"/>
              <a:t>9pt</a:t>
            </a:r>
            <a:r>
              <a:rPr lang="ko-KR" altLang="en-US" dirty="0"/>
              <a:t>로 지정합니다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grpSp>
        <p:nvGrpSpPr>
          <p:cNvPr id="14" name="그룹 13"/>
          <p:cNvGrpSpPr/>
          <p:nvPr userDrawn="1"/>
        </p:nvGrpSpPr>
        <p:grpSpPr>
          <a:xfrm>
            <a:off x="93511" y="0"/>
            <a:ext cx="3548442" cy="6819900"/>
            <a:chOff x="93511" y="0"/>
            <a:chExt cx="3548442" cy="6819900"/>
          </a:xfrm>
        </p:grpSpPr>
        <p:sp>
          <p:nvSpPr>
            <p:cNvPr id="16" name="TextBox 15"/>
            <p:cNvSpPr txBox="1"/>
            <p:nvPr userDrawn="1"/>
          </p:nvSpPr>
          <p:spPr>
            <a:xfrm>
              <a:off x="540678" y="6560648"/>
              <a:ext cx="310127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고려대학교B" panose="02020603020101020101" pitchFamily="18" charset="-127"/>
                  <a:ea typeface="고려대학교B" panose="02020603020101020101" pitchFamily="18" charset="-127"/>
                </a:rPr>
                <a:t>copyrightⓒ 2018 All rights reserved by</a:t>
              </a:r>
              <a:r>
                <a:rPr lang="en-US" altLang="ko-KR" sz="800" baseline="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고려대학교B" panose="02020603020101020101" pitchFamily="18" charset="-127"/>
                  <a:ea typeface="고려대학교B" panose="02020603020101020101" pitchFamily="18" charset="-127"/>
                </a:rPr>
                <a:t> Korea University</a:t>
              </a:r>
              <a:endPara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endParaRPr>
            </a:p>
          </p:txBody>
        </p:sp>
        <p:grpSp>
          <p:nvGrpSpPr>
            <p:cNvPr id="17" name="그룹 16"/>
            <p:cNvGrpSpPr/>
            <p:nvPr userDrawn="1"/>
          </p:nvGrpSpPr>
          <p:grpSpPr>
            <a:xfrm>
              <a:off x="93511" y="0"/>
              <a:ext cx="590792" cy="6819900"/>
              <a:chOff x="93511" y="0"/>
              <a:chExt cx="590792" cy="6819900"/>
            </a:xfrm>
          </p:grpSpPr>
          <p:pic>
            <p:nvPicPr>
              <p:cNvPr id="18" name="그림 17"/>
              <p:cNvPicPr>
                <a:picLocks noChangeAspect="1"/>
              </p:cNvPicPr>
              <p:nvPr userDrawn="1"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93511" y="6002764"/>
                <a:ext cx="590792" cy="817136"/>
              </a:xfrm>
              <a:prstGeom prst="rect">
                <a:avLst/>
              </a:prstGeom>
            </p:spPr>
          </p:pic>
          <p:cxnSp>
            <p:nvCxnSpPr>
              <p:cNvPr id="22" name="직선 연결선 21"/>
              <p:cNvCxnSpPr/>
              <p:nvPr userDrawn="1"/>
            </p:nvCxnSpPr>
            <p:spPr>
              <a:xfrm>
                <a:off x="363029" y="0"/>
                <a:ext cx="0" cy="5943600"/>
              </a:xfrm>
              <a:prstGeom prst="line">
                <a:avLst/>
              </a:prstGeom>
              <a:ln w="28575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3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04903" y="112968"/>
            <a:ext cx="6616701" cy="513443"/>
          </a:xfrm>
        </p:spPr>
        <p:txBody>
          <a:bodyPr>
            <a:noAutofit/>
          </a:bodyPr>
          <a:lstStyle>
            <a:lvl1pPr marL="0" indent="0" algn="l">
              <a:buNone/>
              <a:defRPr sz="3200" baseline="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제목 </a:t>
            </a:r>
            <a:r>
              <a:rPr lang="en-US" altLang="ko-KR" dirty="0"/>
              <a:t>_ </a:t>
            </a:r>
            <a:r>
              <a:rPr lang="ko-KR" altLang="en-US" dirty="0"/>
              <a:t>고려대학교 </a:t>
            </a:r>
            <a:r>
              <a:rPr lang="en-US" altLang="ko-KR" dirty="0"/>
              <a:t>B 32pt</a:t>
            </a:r>
            <a:endParaRPr lang="ko-KR" altLang="en-US" dirty="0"/>
          </a:p>
        </p:txBody>
      </p:sp>
      <p:sp>
        <p:nvSpPr>
          <p:cNvPr id="26" name="텍스트 개체 틀 9"/>
          <p:cNvSpPr>
            <a:spLocks noGrp="1"/>
          </p:cNvSpPr>
          <p:nvPr>
            <p:ph type="body" sz="quarter" idx="14" hasCustomPrompt="1"/>
          </p:nvPr>
        </p:nvSpPr>
        <p:spPr>
          <a:xfrm>
            <a:off x="504903" y="672307"/>
            <a:ext cx="6616701" cy="256973"/>
          </a:xfrm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추가 내용 </a:t>
            </a:r>
            <a:r>
              <a:rPr lang="ko-KR" altLang="en-US" dirty="0" err="1"/>
              <a:t>기재시</a:t>
            </a:r>
            <a:r>
              <a:rPr lang="ko-KR" altLang="en-US" dirty="0"/>
              <a:t> 고려대학교</a:t>
            </a:r>
            <a:r>
              <a:rPr lang="en-US" altLang="ko-KR" dirty="0"/>
              <a:t>B 18pt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290910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슬라이드 번호 개체 틀 4"/>
          <p:cNvSpPr txBox="1">
            <a:spLocks/>
          </p:cNvSpPr>
          <p:nvPr userDrawn="1"/>
        </p:nvSpPr>
        <p:spPr>
          <a:xfrm>
            <a:off x="8340578" y="6576628"/>
            <a:ext cx="599443" cy="175376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06B54D8-E494-4907-95B8-B99BBA5EBF30}" type="slidenum">
              <a:rPr lang="ko-KR" altLang="en-US" sz="800" smtClean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‹#›</a:t>
            </a:fld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 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/ 20</a:t>
            </a:r>
            <a:endParaRPr lang="ko-KR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</p:txBody>
      </p:sp>
      <p:sp>
        <p:nvSpPr>
          <p:cNvPr id="16" name="텍스트 개체 틀 9"/>
          <p:cNvSpPr>
            <a:spLocks noGrp="1"/>
          </p:cNvSpPr>
          <p:nvPr>
            <p:ph type="body" sz="quarter" idx="17" hasCustomPrompt="1"/>
          </p:nvPr>
        </p:nvSpPr>
        <p:spPr>
          <a:xfrm>
            <a:off x="766761" y="1258012"/>
            <a:ext cx="3031207" cy="137485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1pPr>
            <a:lvl2pPr marL="342900" indent="0">
              <a:buNone/>
              <a:defRPr sz="16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2pPr>
            <a:lvl3pPr marL="68580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3pPr>
            <a:lvl4pPr marL="10287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4pPr>
            <a:lvl5pPr marL="13716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본 </a:t>
            </a:r>
            <a:r>
              <a:rPr lang="en-US" altLang="ko-KR" dirty="0"/>
              <a:t>PPT</a:t>
            </a:r>
            <a:r>
              <a:rPr lang="ko-KR" altLang="en-US" dirty="0"/>
              <a:t>는 고려대학교 서체를 기본으로 사용합니다</a:t>
            </a:r>
            <a:r>
              <a:rPr lang="en-US" altLang="ko-KR" dirty="0"/>
              <a:t>. </a:t>
            </a:r>
            <a:r>
              <a:rPr lang="ko-KR" altLang="en-US" dirty="0"/>
              <a:t>본문은 고려대학교</a:t>
            </a:r>
            <a:r>
              <a:rPr lang="en-US" altLang="ko-KR" dirty="0"/>
              <a:t>M </a:t>
            </a:r>
            <a:r>
              <a:rPr lang="ko-KR" altLang="en-US" dirty="0"/>
              <a:t>서체로 작업해 주시기 바랍니다</a:t>
            </a:r>
            <a:r>
              <a:rPr lang="en-US" altLang="ko-KR" dirty="0"/>
              <a:t>. </a:t>
            </a:r>
            <a:r>
              <a:rPr lang="ko-KR" altLang="en-US" dirty="0"/>
              <a:t>제목 </a:t>
            </a:r>
            <a:r>
              <a:rPr lang="en-US" altLang="ko-KR" dirty="0"/>
              <a:t>32pt, </a:t>
            </a:r>
            <a:r>
              <a:rPr lang="ko-KR" altLang="en-US" dirty="0"/>
              <a:t>소제목</a:t>
            </a:r>
            <a:r>
              <a:rPr lang="en-US" altLang="ko-KR" dirty="0"/>
              <a:t>18pt</a:t>
            </a:r>
            <a:r>
              <a:rPr lang="ko-KR" altLang="en-US" dirty="0"/>
              <a:t>는 지켜주시되 본문에 들어가는 내용의 서체 사이즈는 </a:t>
            </a:r>
            <a:r>
              <a:rPr lang="en-US" altLang="ko-KR" dirty="0"/>
              <a:t>14~9pt</a:t>
            </a:r>
            <a:r>
              <a:rPr lang="ko-KR" altLang="en-US" dirty="0"/>
              <a:t>에서 사용하시기 바랍니다</a:t>
            </a:r>
            <a:r>
              <a:rPr lang="en-US" altLang="ko-KR" dirty="0"/>
              <a:t>. </a:t>
            </a:r>
            <a:r>
              <a:rPr lang="ko-KR" altLang="en-US" dirty="0"/>
              <a:t>로고와 아이콘 및 단과대학 상징은 첨부한 이미지를 활용할 수 있습니다</a:t>
            </a:r>
            <a:r>
              <a:rPr lang="en-US" altLang="ko-KR" dirty="0"/>
              <a:t>. </a:t>
            </a:r>
          </a:p>
        </p:txBody>
      </p:sp>
      <p:sp>
        <p:nvSpPr>
          <p:cNvPr id="17" name="텍스트 개체 틀 9"/>
          <p:cNvSpPr>
            <a:spLocks noGrp="1"/>
          </p:cNvSpPr>
          <p:nvPr>
            <p:ph type="body" sz="quarter" idx="19" hasCustomPrompt="1"/>
          </p:nvPr>
        </p:nvSpPr>
        <p:spPr>
          <a:xfrm>
            <a:off x="766762" y="2764935"/>
            <a:ext cx="3031206" cy="39333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100" i="0">
                <a:solidFill>
                  <a:schemeClr val="accent2"/>
                </a:solidFill>
                <a:latin typeface="고려대학교M" panose="02020603020101020101" pitchFamily="18" charset="-127"/>
                <a:ea typeface="고려대학교M" panose="02020603020101020101" pitchFamily="18" charset="-127"/>
              </a:defRPr>
            </a:lvl1pPr>
            <a:lvl2pPr marL="342900" indent="0">
              <a:buNone/>
              <a:defRPr sz="16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2pPr>
            <a:lvl3pPr marL="68580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3pPr>
            <a:lvl4pPr marL="10287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4pPr>
            <a:lvl5pPr marL="13716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5pPr>
          </a:lstStyle>
          <a:p>
            <a:pPr lvl="0"/>
            <a:r>
              <a:rPr lang="en-US" altLang="ko-KR" dirty="0"/>
              <a:t>* </a:t>
            </a:r>
            <a:r>
              <a:rPr lang="ko-KR" altLang="en-US" dirty="0"/>
              <a:t>캡션을 제외한 본문의 최소 사이즈는 </a:t>
            </a:r>
            <a:r>
              <a:rPr lang="en-US" altLang="ko-KR" dirty="0"/>
              <a:t>9pt</a:t>
            </a:r>
            <a:r>
              <a:rPr lang="ko-KR" altLang="en-US" dirty="0"/>
              <a:t>로 지정합니다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15" name="Picture Placeholder 2"/>
          <p:cNvSpPr>
            <a:spLocks noGrp="1"/>
          </p:cNvSpPr>
          <p:nvPr>
            <p:ph type="pic" idx="20" hasCustomPrompt="1"/>
          </p:nvPr>
        </p:nvSpPr>
        <p:spPr>
          <a:xfrm>
            <a:off x="6639463" y="1258012"/>
            <a:ext cx="2504537" cy="23934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9" name="Picture Placeholder 2"/>
          <p:cNvSpPr>
            <a:spLocks noGrp="1"/>
          </p:cNvSpPr>
          <p:nvPr>
            <p:ph type="pic" idx="21" hasCustomPrompt="1"/>
          </p:nvPr>
        </p:nvSpPr>
        <p:spPr>
          <a:xfrm>
            <a:off x="3966447" y="1258012"/>
            <a:ext cx="2504537" cy="23934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0" name="Picture Placeholder 2"/>
          <p:cNvSpPr>
            <a:spLocks noGrp="1"/>
          </p:cNvSpPr>
          <p:nvPr>
            <p:ph type="pic" idx="22" hasCustomPrompt="1"/>
          </p:nvPr>
        </p:nvSpPr>
        <p:spPr>
          <a:xfrm>
            <a:off x="766761" y="3854475"/>
            <a:ext cx="8377241" cy="23934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grpSp>
        <p:nvGrpSpPr>
          <p:cNvPr id="18" name="그룹 17"/>
          <p:cNvGrpSpPr/>
          <p:nvPr userDrawn="1"/>
        </p:nvGrpSpPr>
        <p:grpSpPr>
          <a:xfrm>
            <a:off x="93511" y="0"/>
            <a:ext cx="3548442" cy="6819900"/>
            <a:chOff x="93511" y="0"/>
            <a:chExt cx="3548442" cy="6819900"/>
          </a:xfrm>
        </p:grpSpPr>
        <p:sp>
          <p:nvSpPr>
            <p:cNvPr id="23" name="TextBox 22"/>
            <p:cNvSpPr txBox="1"/>
            <p:nvPr userDrawn="1"/>
          </p:nvSpPr>
          <p:spPr>
            <a:xfrm>
              <a:off x="540678" y="6560648"/>
              <a:ext cx="310127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고려대학교B" panose="02020603020101020101" pitchFamily="18" charset="-127"/>
                  <a:ea typeface="고려대학교B" panose="02020603020101020101" pitchFamily="18" charset="-127"/>
                </a:rPr>
                <a:t>copyrightⓒ 2018 All rights reserved by</a:t>
              </a:r>
              <a:r>
                <a:rPr lang="en-US" altLang="ko-KR" sz="800" baseline="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고려대학교B" panose="02020603020101020101" pitchFamily="18" charset="-127"/>
                  <a:ea typeface="고려대학교B" panose="02020603020101020101" pitchFamily="18" charset="-127"/>
                </a:rPr>
                <a:t> Korea University</a:t>
              </a:r>
              <a:endPara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endParaRPr>
            </a:p>
          </p:txBody>
        </p:sp>
        <p:grpSp>
          <p:nvGrpSpPr>
            <p:cNvPr id="24" name="그룹 23"/>
            <p:cNvGrpSpPr/>
            <p:nvPr userDrawn="1"/>
          </p:nvGrpSpPr>
          <p:grpSpPr>
            <a:xfrm>
              <a:off x="93511" y="0"/>
              <a:ext cx="590792" cy="6819900"/>
              <a:chOff x="93511" y="0"/>
              <a:chExt cx="590792" cy="6819900"/>
            </a:xfrm>
          </p:grpSpPr>
          <p:pic>
            <p:nvPicPr>
              <p:cNvPr id="28" name="그림 27"/>
              <p:cNvPicPr>
                <a:picLocks noChangeAspect="1"/>
              </p:cNvPicPr>
              <p:nvPr userDrawn="1"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93511" y="6002764"/>
                <a:ext cx="590792" cy="817136"/>
              </a:xfrm>
              <a:prstGeom prst="rect">
                <a:avLst/>
              </a:prstGeom>
            </p:spPr>
          </p:pic>
          <p:cxnSp>
            <p:nvCxnSpPr>
              <p:cNvPr id="29" name="직선 연결선 28"/>
              <p:cNvCxnSpPr/>
              <p:nvPr userDrawn="1"/>
            </p:nvCxnSpPr>
            <p:spPr>
              <a:xfrm>
                <a:off x="363029" y="0"/>
                <a:ext cx="0" cy="5943600"/>
              </a:xfrm>
              <a:prstGeom prst="line">
                <a:avLst/>
              </a:prstGeom>
              <a:ln w="28575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1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04903" y="112968"/>
            <a:ext cx="6616701" cy="513443"/>
          </a:xfrm>
        </p:spPr>
        <p:txBody>
          <a:bodyPr>
            <a:noAutofit/>
          </a:bodyPr>
          <a:lstStyle>
            <a:lvl1pPr marL="0" indent="0" algn="l">
              <a:buNone/>
              <a:defRPr sz="3200" baseline="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제목 </a:t>
            </a:r>
            <a:r>
              <a:rPr lang="en-US" altLang="ko-KR" dirty="0"/>
              <a:t>_ </a:t>
            </a:r>
            <a:r>
              <a:rPr lang="ko-KR" altLang="en-US" dirty="0"/>
              <a:t>고려대학교 </a:t>
            </a:r>
            <a:r>
              <a:rPr lang="en-US" altLang="ko-KR" dirty="0"/>
              <a:t>B 32pt</a:t>
            </a:r>
            <a:endParaRPr lang="ko-KR" altLang="en-US" dirty="0"/>
          </a:p>
        </p:txBody>
      </p:sp>
      <p:sp>
        <p:nvSpPr>
          <p:cNvPr id="22" name="텍스트 개체 틀 9"/>
          <p:cNvSpPr>
            <a:spLocks noGrp="1"/>
          </p:cNvSpPr>
          <p:nvPr>
            <p:ph type="body" sz="quarter" idx="14" hasCustomPrompt="1"/>
          </p:nvPr>
        </p:nvSpPr>
        <p:spPr>
          <a:xfrm>
            <a:off x="504903" y="672307"/>
            <a:ext cx="6616701" cy="256973"/>
          </a:xfrm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추가 내용 </a:t>
            </a:r>
            <a:r>
              <a:rPr lang="ko-KR" altLang="en-US" dirty="0" err="1"/>
              <a:t>기재시</a:t>
            </a:r>
            <a:r>
              <a:rPr lang="ko-KR" altLang="en-US" dirty="0"/>
              <a:t> 고려대학교</a:t>
            </a:r>
            <a:r>
              <a:rPr lang="en-US" altLang="ko-KR" dirty="0"/>
              <a:t>B 18pt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418455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슬라이드 번호 개체 틀 4"/>
          <p:cNvSpPr txBox="1">
            <a:spLocks/>
          </p:cNvSpPr>
          <p:nvPr userDrawn="1"/>
        </p:nvSpPr>
        <p:spPr>
          <a:xfrm>
            <a:off x="8340578" y="6576628"/>
            <a:ext cx="599443" cy="175376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06B54D8-E494-4907-95B8-B99BBA5EBF30}" type="slidenum">
              <a:rPr lang="ko-KR" altLang="en-US" sz="800" smtClean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‹#›</a:t>
            </a:fld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 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/ 20</a:t>
            </a:r>
            <a:endParaRPr lang="ko-KR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</p:txBody>
      </p:sp>
      <p:sp>
        <p:nvSpPr>
          <p:cNvPr id="16" name="텍스트 개체 틀 9"/>
          <p:cNvSpPr>
            <a:spLocks noGrp="1"/>
          </p:cNvSpPr>
          <p:nvPr>
            <p:ph type="body" sz="quarter" idx="17" hasCustomPrompt="1"/>
          </p:nvPr>
        </p:nvSpPr>
        <p:spPr>
          <a:xfrm>
            <a:off x="504903" y="1258013"/>
            <a:ext cx="3293065" cy="126747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1pPr>
            <a:lvl2pPr marL="342900" indent="0">
              <a:buNone/>
              <a:defRPr sz="16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2pPr>
            <a:lvl3pPr marL="68580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3pPr>
            <a:lvl4pPr marL="10287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4pPr>
            <a:lvl5pPr marL="13716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본 </a:t>
            </a:r>
            <a:r>
              <a:rPr lang="en-US" altLang="ko-KR" dirty="0"/>
              <a:t>PPT</a:t>
            </a:r>
            <a:r>
              <a:rPr lang="ko-KR" altLang="en-US" dirty="0"/>
              <a:t>는 고려대학교 서체를 기본으로 사용합니다</a:t>
            </a:r>
            <a:r>
              <a:rPr lang="en-US" altLang="ko-KR" dirty="0"/>
              <a:t>. </a:t>
            </a:r>
            <a:r>
              <a:rPr lang="ko-KR" altLang="en-US" dirty="0"/>
              <a:t>본문은 고려대학교</a:t>
            </a:r>
            <a:r>
              <a:rPr lang="en-US" altLang="ko-KR" dirty="0"/>
              <a:t>M </a:t>
            </a:r>
            <a:r>
              <a:rPr lang="ko-KR" altLang="en-US" dirty="0"/>
              <a:t>서체로 작업해 주시기 바랍니다</a:t>
            </a:r>
            <a:r>
              <a:rPr lang="en-US" altLang="ko-KR" dirty="0"/>
              <a:t>. </a:t>
            </a:r>
            <a:r>
              <a:rPr lang="ko-KR" altLang="en-US" dirty="0"/>
              <a:t>제목 </a:t>
            </a:r>
            <a:r>
              <a:rPr lang="en-US" altLang="ko-KR" dirty="0"/>
              <a:t>32pt, </a:t>
            </a:r>
            <a:r>
              <a:rPr lang="ko-KR" altLang="en-US" dirty="0"/>
              <a:t>소제목</a:t>
            </a:r>
            <a:r>
              <a:rPr lang="en-US" altLang="ko-KR" dirty="0"/>
              <a:t>18pt</a:t>
            </a:r>
            <a:r>
              <a:rPr lang="ko-KR" altLang="en-US" dirty="0"/>
              <a:t>는 지켜주시되 본문에 들어가는 내용의 서체 사이즈는 </a:t>
            </a:r>
            <a:r>
              <a:rPr lang="en-US" altLang="ko-KR" dirty="0"/>
              <a:t>14~9pt</a:t>
            </a:r>
            <a:r>
              <a:rPr lang="ko-KR" altLang="en-US" dirty="0"/>
              <a:t>에서 사용하시기 바랍니다</a:t>
            </a:r>
            <a:r>
              <a:rPr lang="en-US" altLang="ko-KR" dirty="0"/>
              <a:t>. </a:t>
            </a:r>
            <a:r>
              <a:rPr lang="ko-KR" altLang="en-US" dirty="0"/>
              <a:t>로고와 아이콘 및 단과대학 상징은 첨부한 이미지를 활용할 수 있습니다</a:t>
            </a:r>
            <a:r>
              <a:rPr lang="en-US" altLang="ko-KR" dirty="0"/>
              <a:t>. </a:t>
            </a:r>
          </a:p>
        </p:txBody>
      </p:sp>
      <p:sp>
        <p:nvSpPr>
          <p:cNvPr id="17" name="텍스트 개체 틀 9"/>
          <p:cNvSpPr>
            <a:spLocks noGrp="1"/>
          </p:cNvSpPr>
          <p:nvPr>
            <p:ph type="body" sz="quarter" idx="19" hasCustomPrompt="1"/>
          </p:nvPr>
        </p:nvSpPr>
        <p:spPr>
          <a:xfrm>
            <a:off x="504903" y="2525487"/>
            <a:ext cx="3293065" cy="45884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100" i="0">
                <a:solidFill>
                  <a:schemeClr val="accent2"/>
                </a:solidFill>
                <a:latin typeface="고려대학교M" panose="02020603020101020101" pitchFamily="18" charset="-127"/>
                <a:ea typeface="고려대학교M" panose="02020603020101020101" pitchFamily="18" charset="-127"/>
              </a:defRPr>
            </a:lvl1pPr>
            <a:lvl2pPr marL="342900" indent="0">
              <a:buNone/>
              <a:defRPr sz="16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2pPr>
            <a:lvl3pPr marL="68580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3pPr>
            <a:lvl4pPr marL="10287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4pPr>
            <a:lvl5pPr marL="13716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5pPr>
          </a:lstStyle>
          <a:p>
            <a:pPr lvl="0"/>
            <a:r>
              <a:rPr lang="en-US" altLang="ko-KR" dirty="0"/>
              <a:t>* </a:t>
            </a:r>
            <a:r>
              <a:rPr lang="ko-KR" altLang="en-US" dirty="0"/>
              <a:t>캡션을 제외한 본문의 최소 사이즈는 </a:t>
            </a:r>
            <a:r>
              <a:rPr lang="en-US" altLang="ko-KR" dirty="0"/>
              <a:t>9pt</a:t>
            </a:r>
            <a:r>
              <a:rPr lang="ko-KR" altLang="en-US" dirty="0"/>
              <a:t>로 지정합니다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15" name="Picture Placeholder 2"/>
          <p:cNvSpPr>
            <a:spLocks noGrp="1"/>
          </p:cNvSpPr>
          <p:nvPr>
            <p:ph type="pic" idx="20" hasCustomPrompt="1"/>
          </p:nvPr>
        </p:nvSpPr>
        <p:spPr>
          <a:xfrm>
            <a:off x="6639463" y="1258012"/>
            <a:ext cx="2504537" cy="23934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0" name="Picture Placeholder 2"/>
          <p:cNvSpPr>
            <a:spLocks noGrp="1"/>
          </p:cNvSpPr>
          <p:nvPr>
            <p:ph type="pic" idx="22" hasCustomPrompt="1"/>
          </p:nvPr>
        </p:nvSpPr>
        <p:spPr>
          <a:xfrm>
            <a:off x="6639463" y="3854475"/>
            <a:ext cx="2504538" cy="23934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2" name="Picture Placeholder 2"/>
          <p:cNvSpPr>
            <a:spLocks noGrp="1"/>
          </p:cNvSpPr>
          <p:nvPr>
            <p:ph type="pic" idx="23" hasCustomPrompt="1"/>
          </p:nvPr>
        </p:nvSpPr>
        <p:spPr>
          <a:xfrm>
            <a:off x="3920803" y="1258012"/>
            <a:ext cx="2504537" cy="23934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3" name="Picture Placeholder 2"/>
          <p:cNvSpPr>
            <a:spLocks noGrp="1"/>
          </p:cNvSpPr>
          <p:nvPr>
            <p:ph type="pic" idx="24" hasCustomPrompt="1"/>
          </p:nvPr>
        </p:nvSpPr>
        <p:spPr>
          <a:xfrm>
            <a:off x="3920803" y="3854475"/>
            <a:ext cx="2504538" cy="23934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grpSp>
        <p:nvGrpSpPr>
          <p:cNvPr id="18" name="그룹 17"/>
          <p:cNvGrpSpPr/>
          <p:nvPr userDrawn="1"/>
        </p:nvGrpSpPr>
        <p:grpSpPr>
          <a:xfrm>
            <a:off x="93511" y="0"/>
            <a:ext cx="3548442" cy="6819900"/>
            <a:chOff x="93511" y="0"/>
            <a:chExt cx="3548442" cy="6819900"/>
          </a:xfrm>
        </p:grpSpPr>
        <p:sp>
          <p:nvSpPr>
            <p:cNvPr id="19" name="TextBox 18"/>
            <p:cNvSpPr txBox="1"/>
            <p:nvPr userDrawn="1"/>
          </p:nvSpPr>
          <p:spPr>
            <a:xfrm>
              <a:off x="540678" y="6560648"/>
              <a:ext cx="310127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고려대학교B" panose="02020603020101020101" pitchFamily="18" charset="-127"/>
                  <a:ea typeface="고려대학교B" panose="02020603020101020101" pitchFamily="18" charset="-127"/>
                </a:rPr>
                <a:t>copyrightⓒ 2018 All rights reserved by</a:t>
              </a:r>
              <a:r>
                <a:rPr lang="en-US" altLang="ko-KR" sz="800" baseline="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고려대학교B" panose="02020603020101020101" pitchFamily="18" charset="-127"/>
                  <a:ea typeface="고려대학교B" panose="02020603020101020101" pitchFamily="18" charset="-127"/>
                </a:rPr>
                <a:t> Korea University</a:t>
              </a:r>
              <a:endPara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endParaRPr>
            </a:p>
          </p:txBody>
        </p:sp>
        <p:grpSp>
          <p:nvGrpSpPr>
            <p:cNvPr id="21" name="그룹 20"/>
            <p:cNvGrpSpPr/>
            <p:nvPr userDrawn="1"/>
          </p:nvGrpSpPr>
          <p:grpSpPr>
            <a:xfrm>
              <a:off x="93511" y="0"/>
              <a:ext cx="590792" cy="6819900"/>
              <a:chOff x="93511" y="0"/>
              <a:chExt cx="590792" cy="6819900"/>
            </a:xfrm>
          </p:grpSpPr>
          <p:pic>
            <p:nvPicPr>
              <p:cNvPr id="30" name="그림 29"/>
              <p:cNvPicPr>
                <a:picLocks noChangeAspect="1"/>
              </p:cNvPicPr>
              <p:nvPr userDrawn="1"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93511" y="6002764"/>
                <a:ext cx="590792" cy="817136"/>
              </a:xfrm>
              <a:prstGeom prst="rect">
                <a:avLst/>
              </a:prstGeom>
            </p:spPr>
          </p:pic>
          <p:cxnSp>
            <p:nvCxnSpPr>
              <p:cNvPr id="31" name="직선 연결선 30"/>
              <p:cNvCxnSpPr/>
              <p:nvPr userDrawn="1"/>
            </p:nvCxnSpPr>
            <p:spPr>
              <a:xfrm>
                <a:off x="363029" y="0"/>
                <a:ext cx="0" cy="5943600"/>
              </a:xfrm>
              <a:prstGeom prst="line">
                <a:avLst/>
              </a:prstGeom>
              <a:ln w="28575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4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04903" y="112968"/>
            <a:ext cx="6616701" cy="513443"/>
          </a:xfrm>
        </p:spPr>
        <p:txBody>
          <a:bodyPr>
            <a:noAutofit/>
          </a:bodyPr>
          <a:lstStyle>
            <a:lvl1pPr marL="0" indent="0" algn="l">
              <a:buNone/>
              <a:defRPr sz="3200" baseline="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제목 </a:t>
            </a:r>
            <a:r>
              <a:rPr lang="en-US" altLang="ko-KR" dirty="0"/>
              <a:t>_ </a:t>
            </a:r>
            <a:r>
              <a:rPr lang="ko-KR" altLang="en-US" dirty="0"/>
              <a:t>고려대학교 </a:t>
            </a:r>
            <a:r>
              <a:rPr lang="en-US" altLang="ko-KR" dirty="0"/>
              <a:t>B 32pt</a:t>
            </a:r>
            <a:endParaRPr lang="ko-KR" altLang="en-US" dirty="0"/>
          </a:p>
        </p:txBody>
      </p:sp>
      <p:sp>
        <p:nvSpPr>
          <p:cNvPr id="25" name="텍스트 개체 틀 9"/>
          <p:cNvSpPr>
            <a:spLocks noGrp="1"/>
          </p:cNvSpPr>
          <p:nvPr>
            <p:ph type="body" sz="quarter" idx="14" hasCustomPrompt="1"/>
          </p:nvPr>
        </p:nvSpPr>
        <p:spPr>
          <a:xfrm>
            <a:off x="504903" y="672307"/>
            <a:ext cx="6616701" cy="256973"/>
          </a:xfrm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추가 내용 </a:t>
            </a:r>
            <a:r>
              <a:rPr lang="ko-KR" altLang="en-US" dirty="0" err="1"/>
              <a:t>기재시</a:t>
            </a:r>
            <a:r>
              <a:rPr lang="ko-KR" altLang="en-US" dirty="0"/>
              <a:t> 고려대학교</a:t>
            </a:r>
            <a:r>
              <a:rPr lang="en-US" altLang="ko-KR" dirty="0"/>
              <a:t>B 18pt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3161556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슬라이드 번호 개체 틀 4"/>
          <p:cNvSpPr txBox="1">
            <a:spLocks/>
          </p:cNvSpPr>
          <p:nvPr userDrawn="1"/>
        </p:nvSpPr>
        <p:spPr>
          <a:xfrm>
            <a:off x="8340578" y="6576628"/>
            <a:ext cx="599443" cy="175376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06B54D8-E494-4907-95B8-B99BBA5EBF30}" type="slidenum">
              <a:rPr lang="ko-KR" altLang="en-US" sz="800" smtClean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‹#›</a:t>
            </a:fld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 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/ 20</a:t>
            </a:r>
            <a:endParaRPr lang="ko-KR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</p:txBody>
      </p:sp>
      <p:sp>
        <p:nvSpPr>
          <p:cNvPr id="16" name="텍스트 개체 틀 9"/>
          <p:cNvSpPr>
            <a:spLocks noGrp="1"/>
          </p:cNvSpPr>
          <p:nvPr>
            <p:ph type="body" sz="quarter" idx="17" hasCustomPrompt="1"/>
          </p:nvPr>
        </p:nvSpPr>
        <p:spPr>
          <a:xfrm>
            <a:off x="504903" y="1258013"/>
            <a:ext cx="7864930" cy="5517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1pPr>
            <a:lvl2pPr marL="342900" indent="0">
              <a:buNone/>
              <a:defRPr sz="16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2pPr>
            <a:lvl3pPr marL="68580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3pPr>
            <a:lvl4pPr marL="10287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4pPr>
            <a:lvl5pPr marL="13716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본 </a:t>
            </a:r>
            <a:r>
              <a:rPr lang="en-US" altLang="ko-KR" dirty="0"/>
              <a:t>PPT</a:t>
            </a:r>
            <a:r>
              <a:rPr lang="ko-KR" altLang="en-US" dirty="0"/>
              <a:t>는 고려대학교 서체를 기본으로 사용합니다</a:t>
            </a:r>
            <a:r>
              <a:rPr lang="en-US" altLang="ko-KR" dirty="0"/>
              <a:t>. </a:t>
            </a:r>
            <a:r>
              <a:rPr lang="ko-KR" altLang="en-US" dirty="0"/>
              <a:t>본문은 고려대학교</a:t>
            </a:r>
            <a:r>
              <a:rPr lang="en-US" altLang="ko-KR" dirty="0"/>
              <a:t>M </a:t>
            </a:r>
            <a:r>
              <a:rPr lang="ko-KR" altLang="en-US" dirty="0"/>
              <a:t>서체로 작업해 주시기 바랍니다</a:t>
            </a:r>
            <a:r>
              <a:rPr lang="en-US" altLang="ko-KR" dirty="0"/>
              <a:t>. </a:t>
            </a:r>
            <a:r>
              <a:rPr lang="ko-KR" altLang="en-US" dirty="0"/>
              <a:t>제목 </a:t>
            </a:r>
            <a:r>
              <a:rPr lang="en-US" altLang="ko-KR" dirty="0"/>
              <a:t>32pt, </a:t>
            </a:r>
            <a:r>
              <a:rPr lang="ko-KR" altLang="en-US" dirty="0"/>
              <a:t>소제목</a:t>
            </a:r>
            <a:r>
              <a:rPr lang="en-US" altLang="ko-KR" dirty="0"/>
              <a:t>18pt</a:t>
            </a:r>
            <a:r>
              <a:rPr lang="ko-KR" altLang="en-US" dirty="0"/>
              <a:t>는 지켜주시되 본문에 들어가는 내용의 서체 사이즈는 </a:t>
            </a:r>
            <a:r>
              <a:rPr lang="en-US" altLang="ko-KR" dirty="0"/>
              <a:t>14~9pt</a:t>
            </a:r>
            <a:r>
              <a:rPr lang="ko-KR" altLang="en-US" dirty="0"/>
              <a:t>에서 사용하시기 바랍니다</a:t>
            </a:r>
            <a:r>
              <a:rPr lang="en-US" altLang="ko-KR" dirty="0"/>
              <a:t>. </a:t>
            </a:r>
            <a:r>
              <a:rPr lang="ko-KR" altLang="en-US" dirty="0"/>
              <a:t>로고와 아이콘 및 단과대학 상징은 첨부한 이미지를 활용할 수 있습니다</a:t>
            </a:r>
            <a:r>
              <a:rPr lang="en-US" altLang="ko-KR" dirty="0"/>
              <a:t>. </a:t>
            </a:r>
          </a:p>
        </p:txBody>
      </p:sp>
      <p:sp>
        <p:nvSpPr>
          <p:cNvPr id="17" name="텍스트 개체 틀 9"/>
          <p:cNvSpPr>
            <a:spLocks noGrp="1"/>
          </p:cNvSpPr>
          <p:nvPr>
            <p:ph type="body" sz="quarter" idx="19" hasCustomPrompt="1"/>
          </p:nvPr>
        </p:nvSpPr>
        <p:spPr>
          <a:xfrm>
            <a:off x="6274215" y="2023362"/>
            <a:ext cx="2492414" cy="41799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100" i="0">
                <a:solidFill>
                  <a:schemeClr val="accent2"/>
                </a:solidFill>
                <a:latin typeface="고려대학교M" panose="02020603020101020101" pitchFamily="18" charset="-127"/>
                <a:ea typeface="고려대학교M" panose="02020603020101020101" pitchFamily="18" charset="-127"/>
              </a:defRPr>
            </a:lvl1pPr>
            <a:lvl2pPr marL="342900" indent="0">
              <a:buNone/>
              <a:defRPr sz="16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2pPr>
            <a:lvl3pPr marL="68580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3pPr>
            <a:lvl4pPr marL="10287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4pPr>
            <a:lvl5pPr marL="13716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5pPr>
          </a:lstStyle>
          <a:p>
            <a:pPr lvl="0"/>
            <a:r>
              <a:rPr lang="en-US" altLang="ko-KR" dirty="0"/>
              <a:t>* </a:t>
            </a:r>
            <a:r>
              <a:rPr lang="ko-KR" altLang="en-US" dirty="0"/>
              <a:t>캡션을 제외한 본문의 최소 사이즈는 </a:t>
            </a:r>
            <a:r>
              <a:rPr lang="en-US" altLang="ko-KR" dirty="0"/>
              <a:t>9pt</a:t>
            </a:r>
            <a:r>
              <a:rPr lang="ko-KR" altLang="en-US" dirty="0"/>
              <a:t>로 지정합니다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20" name="Picture Placeholder 2"/>
          <p:cNvSpPr>
            <a:spLocks noGrp="1"/>
          </p:cNvSpPr>
          <p:nvPr>
            <p:ph type="pic" idx="22" hasCustomPrompt="1"/>
          </p:nvPr>
        </p:nvSpPr>
        <p:spPr>
          <a:xfrm>
            <a:off x="3565029" y="3968775"/>
            <a:ext cx="2595825" cy="23934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3" name="Picture Placeholder 2"/>
          <p:cNvSpPr>
            <a:spLocks noGrp="1"/>
          </p:cNvSpPr>
          <p:nvPr>
            <p:ph type="pic" idx="24" hasCustomPrompt="1"/>
          </p:nvPr>
        </p:nvSpPr>
        <p:spPr>
          <a:xfrm>
            <a:off x="937656" y="3968775"/>
            <a:ext cx="2504538" cy="23934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9" name="Picture Placeholder 2"/>
          <p:cNvSpPr>
            <a:spLocks noGrp="1"/>
          </p:cNvSpPr>
          <p:nvPr>
            <p:ph type="pic" idx="25" hasCustomPrompt="1"/>
          </p:nvPr>
        </p:nvSpPr>
        <p:spPr>
          <a:xfrm>
            <a:off x="929122" y="2038350"/>
            <a:ext cx="1688432" cy="18416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1" name="Picture Placeholder 2"/>
          <p:cNvSpPr>
            <a:spLocks noGrp="1"/>
          </p:cNvSpPr>
          <p:nvPr>
            <p:ph type="pic" idx="26" hasCustomPrompt="1"/>
          </p:nvPr>
        </p:nvSpPr>
        <p:spPr>
          <a:xfrm>
            <a:off x="2700772" y="2038350"/>
            <a:ext cx="1688432" cy="18416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4" name="Picture Placeholder 2"/>
          <p:cNvSpPr>
            <a:spLocks noGrp="1"/>
          </p:cNvSpPr>
          <p:nvPr>
            <p:ph type="pic" idx="27" hasCustomPrompt="1"/>
          </p:nvPr>
        </p:nvSpPr>
        <p:spPr>
          <a:xfrm>
            <a:off x="4472422" y="2038350"/>
            <a:ext cx="1688432" cy="18416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grpSp>
        <p:nvGrpSpPr>
          <p:cNvPr id="18" name="그룹 17"/>
          <p:cNvGrpSpPr/>
          <p:nvPr userDrawn="1"/>
        </p:nvGrpSpPr>
        <p:grpSpPr>
          <a:xfrm>
            <a:off x="93511" y="0"/>
            <a:ext cx="3548442" cy="6819900"/>
            <a:chOff x="93511" y="0"/>
            <a:chExt cx="3548442" cy="6819900"/>
          </a:xfrm>
        </p:grpSpPr>
        <p:sp>
          <p:nvSpPr>
            <p:cNvPr id="22" name="TextBox 21"/>
            <p:cNvSpPr txBox="1"/>
            <p:nvPr userDrawn="1"/>
          </p:nvSpPr>
          <p:spPr>
            <a:xfrm>
              <a:off x="540678" y="6560648"/>
              <a:ext cx="310127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고려대학교B" panose="02020603020101020101" pitchFamily="18" charset="-127"/>
                  <a:ea typeface="고려대학교B" panose="02020603020101020101" pitchFamily="18" charset="-127"/>
                </a:rPr>
                <a:t>copyrightⓒ 2018 All rights reserved by</a:t>
              </a:r>
              <a:r>
                <a:rPr lang="en-US" altLang="ko-KR" sz="800" baseline="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고려대학교B" panose="02020603020101020101" pitchFamily="18" charset="-127"/>
                  <a:ea typeface="고려대학교B" panose="02020603020101020101" pitchFamily="18" charset="-127"/>
                </a:rPr>
                <a:t> Korea University</a:t>
              </a:r>
              <a:endPara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endParaRPr>
            </a:p>
          </p:txBody>
        </p:sp>
        <p:grpSp>
          <p:nvGrpSpPr>
            <p:cNvPr id="27" name="그룹 26"/>
            <p:cNvGrpSpPr/>
            <p:nvPr userDrawn="1"/>
          </p:nvGrpSpPr>
          <p:grpSpPr>
            <a:xfrm>
              <a:off x="93511" y="0"/>
              <a:ext cx="590792" cy="6819900"/>
              <a:chOff x="93511" y="0"/>
              <a:chExt cx="590792" cy="6819900"/>
            </a:xfrm>
          </p:grpSpPr>
          <p:pic>
            <p:nvPicPr>
              <p:cNvPr id="32" name="그림 31"/>
              <p:cNvPicPr>
                <a:picLocks noChangeAspect="1"/>
              </p:cNvPicPr>
              <p:nvPr userDrawn="1"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93511" y="6002764"/>
                <a:ext cx="590792" cy="817136"/>
              </a:xfrm>
              <a:prstGeom prst="rect">
                <a:avLst/>
              </a:prstGeom>
            </p:spPr>
          </p:pic>
          <p:cxnSp>
            <p:nvCxnSpPr>
              <p:cNvPr id="33" name="직선 연결선 32"/>
              <p:cNvCxnSpPr/>
              <p:nvPr userDrawn="1"/>
            </p:nvCxnSpPr>
            <p:spPr>
              <a:xfrm>
                <a:off x="363029" y="0"/>
                <a:ext cx="0" cy="5943600"/>
              </a:xfrm>
              <a:prstGeom prst="line">
                <a:avLst/>
              </a:prstGeom>
              <a:ln w="28575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5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04903" y="112968"/>
            <a:ext cx="6616701" cy="513443"/>
          </a:xfrm>
        </p:spPr>
        <p:txBody>
          <a:bodyPr>
            <a:noAutofit/>
          </a:bodyPr>
          <a:lstStyle>
            <a:lvl1pPr marL="0" indent="0" algn="l">
              <a:buNone/>
              <a:defRPr sz="3200" baseline="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제목 </a:t>
            </a:r>
            <a:r>
              <a:rPr lang="en-US" altLang="ko-KR" dirty="0"/>
              <a:t>_ </a:t>
            </a:r>
            <a:r>
              <a:rPr lang="ko-KR" altLang="en-US" dirty="0"/>
              <a:t>고려대학교 </a:t>
            </a:r>
            <a:r>
              <a:rPr lang="en-US" altLang="ko-KR" dirty="0"/>
              <a:t>B 32pt</a:t>
            </a:r>
            <a:endParaRPr lang="ko-KR" altLang="en-US" dirty="0"/>
          </a:p>
        </p:txBody>
      </p:sp>
      <p:sp>
        <p:nvSpPr>
          <p:cNvPr id="26" name="텍스트 개체 틀 9"/>
          <p:cNvSpPr>
            <a:spLocks noGrp="1"/>
          </p:cNvSpPr>
          <p:nvPr>
            <p:ph type="body" sz="quarter" idx="14" hasCustomPrompt="1"/>
          </p:nvPr>
        </p:nvSpPr>
        <p:spPr>
          <a:xfrm>
            <a:off x="504903" y="672307"/>
            <a:ext cx="6616701" cy="256973"/>
          </a:xfrm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추가 내용 </a:t>
            </a:r>
            <a:r>
              <a:rPr lang="ko-KR" altLang="en-US" dirty="0" err="1"/>
              <a:t>기재시</a:t>
            </a:r>
            <a:r>
              <a:rPr lang="ko-KR" altLang="en-US" dirty="0"/>
              <a:t> 고려대학교</a:t>
            </a:r>
            <a:r>
              <a:rPr lang="en-US" altLang="ko-KR" dirty="0"/>
              <a:t>B 18pt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2374040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5E46E-64B1-48F9-8554-0F2592BE0509}" type="datetime1">
              <a:rPr lang="ko-KR" altLang="en-US" smtClean="0"/>
              <a:t>2020-12-02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2240B-793C-4728-9C61-8ACE675F948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제목 1"/>
          <p:cNvSpPr>
            <a:spLocks noGrp="1"/>
          </p:cNvSpPr>
          <p:nvPr>
            <p:ph type="ctrTitle" hasCustomPrompt="1"/>
          </p:nvPr>
        </p:nvSpPr>
        <p:spPr>
          <a:xfrm>
            <a:off x="3580492" y="2489200"/>
            <a:ext cx="5563508" cy="1935501"/>
          </a:xfrm>
          <a:solidFill>
            <a:schemeClr val="accent3"/>
          </a:solidFill>
        </p:spPr>
        <p:txBody>
          <a:bodyPr anchor="ctr">
            <a:normAutofit/>
          </a:bodyPr>
          <a:lstStyle>
            <a:lvl1pPr algn="ctr">
              <a:defRPr sz="4800" baseline="0">
                <a:solidFill>
                  <a:schemeClr val="bg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</a:lstStyle>
          <a:p>
            <a:r>
              <a:rPr lang="ko-KR" altLang="en-US" dirty="0"/>
              <a:t>제목 </a:t>
            </a:r>
            <a:r>
              <a:rPr lang="en-US" altLang="ko-KR" dirty="0"/>
              <a:t>_ </a:t>
            </a:r>
            <a:r>
              <a:rPr lang="ko-KR" altLang="en-US" dirty="0"/>
              <a:t>고려대학교</a:t>
            </a:r>
            <a:r>
              <a:rPr lang="en-US" altLang="ko-KR" dirty="0"/>
              <a:t>B 48pt</a:t>
            </a:r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5483" y="2812797"/>
            <a:ext cx="914025" cy="1264205"/>
          </a:xfrm>
          <a:prstGeom prst="rect">
            <a:avLst/>
          </a:prstGeom>
        </p:spPr>
      </p:pic>
      <p:sp>
        <p:nvSpPr>
          <p:cNvPr id="2" name="직사각형 1"/>
          <p:cNvSpPr/>
          <p:nvPr userDrawn="1"/>
        </p:nvSpPr>
        <p:spPr>
          <a:xfrm>
            <a:off x="0" y="2476500"/>
            <a:ext cx="444500" cy="1936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987757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3"/>
          <p:cNvSpPr/>
          <p:nvPr userDrawn="1"/>
        </p:nvSpPr>
        <p:spPr>
          <a:xfrm flipH="1">
            <a:off x="-2" y="-8549"/>
            <a:ext cx="9144001" cy="6866549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t-LT" sz="300"/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0" hasCustomPrompt="1"/>
          </p:nvPr>
        </p:nvSpPr>
        <p:spPr>
          <a:xfrm>
            <a:off x="1258888" y="2780928"/>
            <a:ext cx="6697662" cy="647725"/>
          </a:xfrm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3200" baseline="0">
                <a:solidFill>
                  <a:schemeClr val="accent3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FontTx/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FontTx/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FontTx/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FontTx/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en-US" altLang="ko-KR" dirty="0"/>
              <a:t>PPT Template Type _ 1</a:t>
            </a:r>
          </a:p>
        </p:txBody>
      </p:sp>
      <p:sp>
        <p:nvSpPr>
          <p:cNvPr id="23" name="텍스트 개체 틀 16"/>
          <p:cNvSpPr>
            <a:spLocks noGrp="1"/>
          </p:cNvSpPr>
          <p:nvPr>
            <p:ph type="body" sz="quarter" idx="13" hasCustomPrompt="1"/>
          </p:nvPr>
        </p:nvSpPr>
        <p:spPr>
          <a:xfrm>
            <a:off x="2267459" y="3645024"/>
            <a:ext cx="4680520" cy="864096"/>
          </a:xfrm>
        </p:spPr>
        <p:txBody>
          <a:bodyPr anchor="ctr">
            <a:noAutofit/>
          </a:bodyPr>
          <a:lstStyle>
            <a:lvl1pPr marL="0" indent="0" algn="ctr">
              <a:buNone/>
              <a:defRPr sz="2000" baseline="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1pPr>
            <a:lvl2pPr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r>
              <a:rPr lang="ko-KR" altLang="en-US" dirty="0"/>
              <a:t>사진 및 글의 내용이 많은 경우에 </a:t>
            </a:r>
            <a:endParaRPr lang="en-US" altLang="ko-KR" dirty="0"/>
          </a:p>
          <a:p>
            <a:r>
              <a:rPr lang="ko-KR" altLang="en-US" dirty="0"/>
              <a:t>사용하기 적합합니다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332088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7" r="3815"/>
          <a:stretch/>
        </p:blipFill>
        <p:spPr>
          <a:xfrm>
            <a:off x="-19051" y="0"/>
            <a:ext cx="9220201" cy="68580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C0EE0-20AD-401A-B388-51BAA2F4A165}" type="datetime1">
              <a:rPr lang="ko-KR" altLang="en-US" smtClean="0"/>
              <a:t>2020-12-02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2240B-793C-4728-9C61-8ACE675F948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제목 1"/>
          <p:cNvSpPr>
            <a:spLocks noGrp="1"/>
          </p:cNvSpPr>
          <p:nvPr userDrawn="1">
            <p:ph type="ctrTitle" hasCustomPrompt="1"/>
          </p:nvPr>
        </p:nvSpPr>
        <p:spPr>
          <a:xfrm>
            <a:off x="2755049" y="2952242"/>
            <a:ext cx="3722943" cy="1648787"/>
          </a:xfrm>
          <a:noFill/>
        </p:spPr>
        <p:txBody>
          <a:bodyPr anchor="ctr">
            <a:normAutofit/>
          </a:bodyPr>
          <a:lstStyle>
            <a:lvl1pPr algn="ctr">
              <a:defRPr sz="4000" baseline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</a:lstStyle>
          <a:p>
            <a:r>
              <a:rPr lang="ko-KR" altLang="en-US" dirty="0"/>
              <a:t>제목 </a:t>
            </a:r>
            <a:r>
              <a:rPr lang="en-US" altLang="ko-KR" dirty="0"/>
              <a:t>_ </a:t>
            </a:r>
            <a:r>
              <a:rPr lang="ko-KR" altLang="en-US" dirty="0"/>
              <a:t>고려대학교</a:t>
            </a:r>
            <a:r>
              <a:rPr lang="en-US" altLang="ko-KR" dirty="0"/>
              <a:t>B 40pt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508440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7" r="3815"/>
          <a:stretch/>
        </p:blipFill>
        <p:spPr>
          <a:xfrm>
            <a:off x="-19051" y="0"/>
            <a:ext cx="9220201" cy="6858000"/>
          </a:xfrm>
          <a:prstGeom prst="rect">
            <a:avLst/>
          </a:prstGeom>
        </p:spPr>
      </p:pic>
      <p:sp>
        <p:nvSpPr>
          <p:cNvPr id="13" name="직사각형 12"/>
          <p:cNvSpPr/>
          <p:nvPr userDrawn="1"/>
        </p:nvSpPr>
        <p:spPr>
          <a:xfrm>
            <a:off x="-19052" y="0"/>
            <a:ext cx="9220201" cy="6858000"/>
          </a:xfrm>
          <a:prstGeom prst="rect">
            <a:avLst/>
          </a:prstGeom>
          <a:solidFill>
            <a:schemeClr val="bg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B7355-8496-4AC5-BC25-DA8F84CB5A09}" type="datetime1">
              <a:rPr lang="ko-KR" altLang="en-US" smtClean="0"/>
              <a:t>2020-12-02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2240B-793C-4728-9C61-8ACE675F948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0" name="제목 1"/>
          <p:cNvSpPr>
            <a:spLocks noGrp="1"/>
          </p:cNvSpPr>
          <p:nvPr>
            <p:ph type="title" hasCustomPrompt="1"/>
          </p:nvPr>
        </p:nvSpPr>
        <p:spPr>
          <a:xfrm>
            <a:off x="368300" y="576147"/>
            <a:ext cx="8470900" cy="723446"/>
          </a:xfrm>
        </p:spPr>
        <p:txBody>
          <a:bodyPr>
            <a:normAutofit/>
          </a:bodyPr>
          <a:lstStyle>
            <a:lvl1pPr algn="ctr">
              <a:defRPr sz="3600">
                <a:solidFill>
                  <a:schemeClr val="bg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</a:lstStyle>
          <a:p>
            <a:r>
              <a:rPr lang="en-US" altLang="ko-KR" dirty="0"/>
              <a:t>Contents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55079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D6440-FC7E-4624-8D62-98B7D8C533F0}" type="datetime1">
              <a:rPr lang="ko-KR" altLang="en-US" smtClean="0"/>
              <a:t>2020-12-02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2240B-793C-4728-9C61-8ACE675F9484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15" name="그림 1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38" t="27344" r="2444" b="6221"/>
          <a:stretch/>
        </p:blipFill>
        <p:spPr>
          <a:xfrm>
            <a:off x="-8792" y="0"/>
            <a:ext cx="9152792" cy="43815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9703" y="-1157287"/>
            <a:ext cx="656693" cy="849058"/>
          </a:xfrm>
          <a:prstGeom prst="rect">
            <a:avLst/>
          </a:prstGeom>
        </p:spPr>
      </p:pic>
      <p:sp>
        <p:nvSpPr>
          <p:cNvPr id="16" name="직사각형 15"/>
          <p:cNvSpPr/>
          <p:nvPr userDrawn="1"/>
        </p:nvSpPr>
        <p:spPr>
          <a:xfrm>
            <a:off x="-8792" y="0"/>
            <a:ext cx="9152792" cy="4381500"/>
          </a:xfrm>
          <a:prstGeom prst="rect">
            <a:avLst/>
          </a:prstGeom>
          <a:solidFill>
            <a:schemeClr val="bg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96900" y="3894137"/>
            <a:ext cx="2089150" cy="384175"/>
          </a:xfrm>
        </p:spPr>
        <p:txBody>
          <a:bodyPr>
            <a:noAutofit/>
          </a:bodyPr>
          <a:lstStyle>
            <a:lvl1pPr marL="0" indent="0">
              <a:buNone/>
              <a:defRPr sz="2000" baseline="0">
                <a:solidFill>
                  <a:schemeClr val="bg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</a:lstStyle>
          <a:p>
            <a:pPr lvl="0"/>
            <a:r>
              <a:rPr lang="en-US" altLang="ko-KR" dirty="0"/>
              <a:t>1. Sample text</a:t>
            </a:r>
            <a:endParaRPr lang="ko-KR" altLang="en-US" dirty="0"/>
          </a:p>
        </p:txBody>
      </p:sp>
      <p:sp>
        <p:nvSpPr>
          <p:cNvPr id="18" name="텍스트 개체 틀 11"/>
          <p:cNvSpPr>
            <a:spLocks noGrp="1"/>
          </p:cNvSpPr>
          <p:nvPr>
            <p:ph type="body" sz="quarter" idx="14" hasCustomPrompt="1"/>
          </p:nvPr>
        </p:nvSpPr>
        <p:spPr>
          <a:xfrm>
            <a:off x="596900" y="4521200"/>
            <a:ext cx="1946275" cy="776288"/>
          </a:xfrm>
        </p:spPr>
        <p:txBody>
          <a:bodyPr/>
          <a:lstStyle>
            <a:lvl1pPr marL="0" indent="0" algn="l">
              <a:buNone/>
              <a:defRPr sz="2800"/>
            </a:lvl1pPr>
          </a:lstStyle>
          <a:p>
            <a:pPr algn="ctr"/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M" panose="02020603020101020101" pitchFamily="18" charset="-127"/>
                <a:ea typeface="고려대학교M" panose="02020603020101020101" pitchFamily="18" charset="-127"/>
              </a:rPr>
              <a:t>고려대학교 </a:t>
            </a: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M" panose="02020603020101020101" pitchFamily="18" charset="-127"/>
                <a:ea typeface="고려대학교M" panose="02020603020101020101" pitchFamily="18" charset="-127"/>
              </a:rPr>
              <a:t>M 16pt</a:t>
            </a:r>
            <a:endParaRPr lang="ko-KR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413798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 userDrawn="1"/>
        </p:nvPicPr>
        <p:blipFill>
          <a:blip r:embed="rId2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100" y="0"/>
            <a:ext cx="6858000" cy="6858000"/>
          </a:xfrm>
          <a:prstGeom prst="rect">
            <a:avLst/>
          </a:prstGeom>
        </p:spPr>
      </p:pic>
      <p:sp>
        <p:nvSpPr>
          <p:cNvPr id="3" name="날짜 개체 틀 2"/>
          <p:cNvSpPr>
            <a:spLocks noGrp="1"/>
          </p:cNvSpPr>
          <p:nvPr userDrawn="1">
            <p:ph type="dt" sz="half" idx="10"/>
          </p:nvPr>
        </p:nvSpPr>
        <p:spPr/>
        <p:txBody>
          <a:bodyPr/>
          <a:lstStyle/>
          <a:p>
            <a:fld id="{AD469C8E-4DCD-4985-9A2C-E657C89B6E05}" type="datetime1">
              <a:rPr lang="ko-KR" altLang="en-US" smtClean="0"/>
              <a:t>2020-12-02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0BC2240B-793C-4728-9C61-8ACE675F948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1" name="직사각형 10"/>
          <p:cNvSpPr/>
          <p:nvPr userDrawn="1"/>
        </p:nvSpPr>
        <p:spPr>
          <a:xfrm>
            <a:off x="0" y="748506"/>
            <a:ext cx="8604250" cy="4837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텍스트 개체 틀 9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173132" y="112968"/>
            <a:ext cx="7948518" cy="513443"/>
          </a:xfrm>
        </p:spPr>
        <p:txBody>
          <a:bodyPr>
            <a:noAutofit/>
          </a:bodyPr>
          <a:lstStyle>
            <a:lvl1pPr marL="0" indent="0" algn="l">
              <a:buNone/>
              <a:defRPr sz="3200" baseline="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제목 </a:t>
            </a:r>
            <a:r>
              <a:rPr lang="en-US" altLang="ko-KR" dirty="0"/>
              <a:t>_ </a:t>
            </a:r>
            <a:r>
              <a:rPr lang="ko-KR" altLang="en-US" dirty="0"/>
              <a:t>고려대학교 </a:t>
            </a:r>
            <a:r>
              <a:rPr lang="en-US" altLang="ko-KR" dirty="0"/>
              <a:t>B 32pt</a:t>
            </a:r>
            <a:endParaRPr lang="ko-KR" altLang="en-US" dirty="0"/>
          </a:p>
        </p:txBody>
      </p:sp>
      <p:sp>
        <p:nvSpPr>
          <p:cNvPr id="14" name="텍스트 개체 틀 9"/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173132" y="895308"/>
            <a:ext cx="7948518" cy="256973"/>
          </a:xfrm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추가 내용 </a:t>
            </a:r>
            <a:r>
              <a:rPr lang="ko-KR" altLang="en-US" dirty="0" err="1"/>
              <a:t>기재시</a:t>
            </a:r>
            <a:r>
              <a:rPr lang="ko-KR" altLang="en-US" dirty="0"/>
              <a:t> 고려대학교</a:t>
            </a:r>
            <a:r>
              <a:rPr lang="en-US" altLang="ko-KR" dirty="0"/>
              <a:t>B 18pt</a:t>
            </a:r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8655" y="105068"/>
            <a:ext cx="828340" cy="828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808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625D4-77D1-4F59-8169-8A0667BD7D2E}" type="datetime1">
              <a:rPr lang="ko-KR" altLang="en-US" smtClean="0"/>
              <a:t>2020-12-02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2240B-793C-4728-9C61-8ACE675F948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1" name="텍스트 개체 틀 9"/>
          <p:cNvSpPr>
            <a:spLocks noGrp="1"/>
          </p:cNvSpPr>
          <p:nvPr>
            <p:ph type="body" sz="quarter" idx="14" hasCustomPrompt="1"/>
          </p:nvPr>
        </p:nvSpPr>
        <p:spPr>
          <a:xfrm>
            <a:off x="1470025" y="4086681"/>
            <a:ext cx="6203950" cy="439737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추가 </a:t>
            </a:r>
            <a:r>
              <a:rPr lang="ko-KR" altLang="en-US" dirty="0" err="1"/>
              <a:t>내용ㅎㄹㅇㅎㅇㅀㅇㄹ</a:t>
            </a:r>
            <a:r>
              <a:rPr lang="ko-KR" altLang="en-US" dirty="0"/>
              <a:t> </a:t>
            </a:r>
            <a:r>
              <a:rPr lang="ko-KR" altLang="en-US" dirty="0" err="1"/>
              <a:t>기재시</a:t>
            </a:r>
            <a:r>
              <a:rPr lang="ko-KR" altLang="en-US" dirty="0"/>
              <a:t> 고려대학교</a:t>
            </a:r>
            <a:r>
              <a:rPr lang="en-US" altLang="ko-KR" dirty="0"/>
              <a:t>B 20pt</a:t>
            </a:r>
            <a:endParaRPr lang="ko-KR" altLang="en-US" dirty="0"/>
          </a:p>
        </p:txBody>
      </p:sp>
      <p:sp>
        <p:nvSpPr>
          <p:cNvPr id="9" name="제목 1"/>
          <p:cNvSpPr>
            <a:spLocks noGrp="1"/>
          </p:cNvSpPr>
          <p:nvPr>
            <p:ph type="ctrTitle" hasCustomPrompt="1"/>
          </p:nvPr>
        </p:nvSpPr>
        <p:spPr>
          <a:xfrm>
            <a:off x="-19051" y="2973726"/>
            <a:ext cx="9220201" cy="1006475"/>
          </a:xfrm>
          <a:solidFill>
            <a:schemeClr val="accent3"/>
          </a:solidFill>
        </p:spPr>
        <p:txBody>
          <a:bodyPr anchor="ctr">
            <a:normAutofit/>
          </a:bodyPr>
          <a:lstStyle>
            <a:lvl1pPr algn="ctr">
              <a:defRPr sz="4800" baseline="0">
                <a:solidFill>
                  <a:schemeClr val="bg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</a:lstStyle>
          <a:p>
            <a:r>
              <a:rPr lang="ko-KR" altLang="en-US" dirty="0"/>
              <a:t>파이썬 주식투자분석 프로그램</a:t>
            </a:r>
          </a:p>
        </p:txBody>
      </p:sp>
      <p:pic>
        <p:nvPicPr>
          <p:cNvPr id="12" name="그림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1747" y="1755099"/>
            <a:ext cx="858605" cy="1110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8871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FD82E1-8AB1-4426-BB34-AE850C6FABB2}" type="datetime1">
              <a:rPr lang="ko-KR" altLang="en-US" smtClean="0"/>
              <a:t>2020-12-02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2240B-793C-4728-9C61-8ACE675F948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제목 1"/>
          <p:cNvSpPr>
            <a:spLocks noGrp="1"/>
          </p:cNvSpPr>
          <p:nvPr>
            <p:ph type="ctrTitle" hasCustomPrompt="1"/>
          </p:nvPr>
        </p:nvSpPr>
        <p:spPr>
          <a:xfrm>
            <a:off x="-19052" y="2489200"/>
            <a:ext cx="7124045" cy="1935501"/>
          </a:xfrm>
          <a:solidFill>
            <a:schemeClr val="accent3"/>
          </a:solidFill>
        </p:spPr>
        <p:txBody>
          <a:bodyPr anchor="ctr">
            <a:normAutofit/>
          </a:bodyPr>
          <a:lstStyle>
            <a:lvl1pPr algn="ctr">
              <a:defRPr sz="4800" baseline="0">
                <a:solidFill>
                  <a:schemeClr val="bg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</a:lstStyle>
          <a:p>
            <a:r>
              <a:rPr lang="ko-KR" altLang="en-US" dirty="0"/>
              <a:t>제목 </a:t>
            </a:r>
            <a:r>
              <a:rPr lang="en-US" altLang="ko-KR" dirty="0"/>
              <a:t>_ </a:t>
            </a:r>
            <a:r>
              <a:rPr lang="ko-KR" altLang="en-US" dirty="0"/>
              <a:t>고려대학교</a:t>
            </a:r>
            <a:r>
              <a:rPr lang="en-US" altLang="ko-KR" dirty="0"/>
              <a:t>B 48pt</a:t>
            </a:r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86650" y="2796897"/>
            <a:ext cx="914025" cy="1264205"/>
          </a:xfrm>
          <a:prstGeom prst="rect">
            <a:avLst/>
          </a:prstGeom>
        </p:spPr>
      </p:pic>
      <p:sp>
        <p:nvSpPr>
          <p:cNvPr id="2" name="직사각형 1"/>
          <p:cNvSpPr/>
          <p:nvPr userDrawn="1"/>
        </p:nvSpPr>
        <p:spPr>
          <a:xfrm>
            <a:off x="8699500" y="2476500"/>
            <a:ext cx="444500" cy="1936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58058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4A46B4-2E03-473A-8BE5-FB5CD0A9E3EE}" type="datetime1">
              <a:rPr lang="ko-KR" altLang="en-US" smtClean="0"/>
              <a:t>2020-12-02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2240B-793C-4728-9C61-8ACE675F948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0" name="제목 1"/>
          <p:cNvSpPr>
            <a:spLocks noGrp="1"/>
          </p:cNvSpPr>
          <p:nvPr>
            <p:ph type="title" hasCustomPrompt="1"/>
          </p:nvPr>
        </p:nvSpPr>
        <p:spPr>
          <a:xfrm>
            <a:off x="1744649" y="1280003"/>
            <a:ext cx="2261295" cy="434472"/>
          </a:xfrm>
        </p:spPr>
        <p:txBody>
          <a:bodyPr>
            <a:normAutofit/>
          </a:bodyPr>
          <a:lstStyle>
            <a:lvl1pPr algn="l">
              <a:defRPr sz="2400">
                <a:solidFill>
                  <a:schemeClr val="accent3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</a:lstStyle>
          <a:p>
            <a:r>
              <a:rPr lang="en-US" altLang="ko-KR" dirty="0"/>
              <a:t>Contents</a:t>
            </a:r>
            <a:endParaRPr lang="ko-KR" altLang="en-US" dirty="0"/>
          </a:p>
        </p:txBody>
      </p:sp>
      <p:sp>
        <p:nvSpPr>
          <p:cNvPr id="8" name="직사각형 7"/>
          <p:cNvSpPr/>
          <p:nvPr userDrawn="1"/>
        </p:nvSpPr>
        <p:spPr>
          <a:xfrm>
            <a:off x="0" y="1857829"/>
            <a:ext cx="1495425" cy="3556000"/>
          </a:xfrm>
          <a:prstGeom prst="rect">
            <a:avLst/>
          </a:prstGeom>
          <a:pattFill prst="dkVert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 userDrawn="1"/>
        </p:nvSpPr>
        <p:spPr>
          <a:xfrm>
            <a:off x="-1588" y="1857830"/>
            <a:ext cx="1495425" cy="355599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 userDrawn="1"/>
        </p:nvSpPr>
        <p:spPr>
          <a:xfrm>
            <a:off x="1744649" y="1857829"/>
            <a:ext cx="7399351" cy="355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/>
          <p:cNvPicPr>
            <a:picLocks noChangeAspect="1"/>
          </p:cNvPicPr>
          <p:nvPr userDrawn="1"/>
        </p:nvPicPr>
        <p:blipFill rotWithShape="1"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07" b="23820"/>
          <a:stretch/>
        </p:blipFill>
        <p:spPr>
          <a:xfrm>
            <a:off x="26026" y="1828800"/>
            <a:ext cx="1498598" cy="358140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0699" y="2787039"/>
            <a:ext cx="914025" cy="1264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7017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F4787-EC1F-4AD6-8437-0F4B5B051743}" type="datetime1">
              <a:rPr lang="ko-KR" altLang="en-US" smtClean="0"/>
              <a:t>2020-12-02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2240B-793C-4728-9C61-8ACE675F9484}" type="slidenum">
              <a:rPr lang="ko-KR" altLang="en-US" smtClean="0"/>
              <a:t>‹#›</a:t>
            </a:fld>
            <a:endParaRPr lang="ko-KR" altLang="en-US"/>
          </a:p>
        </p:txBody>
      </p:sp>
      <p:grpSp>
        <p:nvGrpSpPr>
          <p:cNvPr id="3" name="그룹 2"/>
          <p:cNvGrpSpPr/>
          <p:nvPr userDrawn="1"/>
        </p:nvGrpSpPr>
        <p:grpSpPr>
          <a:xfrm>
            <a:off x="0" y="1709627"/>
            <a:ext cx="6842605" cy="3556000"/>
            <a:chOff x="-1588" y="1857829"/>
            <a:chExt cx="1497013" cy="3556000"/>
          </a:xfrm>
        </p:grpSpPr>
        <p:sp>
          <p:nvSpPr>
            <p:cNvPr id="8" name="직사각형 7"/>
            <p:cNvSpPr/>
            <p:nvPr userDrawn="1"/>
          </p:nvSpPr>
          <p:spPr>
            <a:xfrm>
              <a:off x="0" y="1857829"/>
              <a:ext cx="1495425" cy="3556000"/>
            </a:xfrm>
            <a:prstGeom prst="rect">
              <a:avLst/>
            </a:prstGeom>
            <a:pattFill prst="dkVert">
              <a:fgClr>
                <a:schemeClr val="accent1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/>
            <p:cNvSpPr/>
            <p:nvPr userDrawn="1"/>
          </p:nvSpPr>
          <p:spPr>
            <a:xfrm>
              <a:off x="-1588" y="1857830"/>
              <a:ext cx="1495425" cy="3555999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4" name="그림 23"/>
          <p:cNvPicPr>
            <a:picLocks noChangeAspect="1"/>
          </p:cNvPicPr>
          <p:nvPr userDrawn="1"/>
        </p:nvPicPr>
        <p:blipFill rotWithShape="1"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07" b="23820"/>
          <a:stretch/>
        </p:blipFill>
        <p:spPr>
          <a:xfrm>
            <a:off x="7258" y="1709626"/>
            <a:ext cx="1498598" cy="3581400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 userDrawn="1"/>
        </p:nvPicPr>
        <p:blipFill rotWithShape="1"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07" b="23820"/>
          <a:stretch/>
        </p:blipFill>
        <p:spPr>
          <a:xfrm>
            <a:off x="1444622" y="1709626"/>
            <a:ext cx="1498598" cy="3581400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 userDrawn="1"/>
        </p:nvPicPr>
        <p:blipFill rotWithShape="1"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07" b="23820"/>
          <a:stretch/>
        </p:blipFill>
        <p:spPr>
          <a:xfrm>
            <a:off x="2881986" y="1709626"/>
            <a:ext cx="1498598" cy="3581400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 userDrawn="1"/>
        </p:nvPicPr>
        <p:blipFill rotWithShape="1"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07" b="23820"/>
          <a:stretch/>
        </p:blipFill>
        <p:spPr>
          <a:xfrm>
            <a:off x="4345800" y="1709626"/>
            <a:ext cx="1498598" cy="3581400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 userDrawn="1"/>
        </p:nvPicPr>
        <p:blipFill rotWithShape="1"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07" r="27006" b="23820"/>
          <a:stretch/>
        </p:blipFill>
        <p:spPr>
          <a:xfrm>
            <a:off x="5783164" y="1709626"/>
            <a:ext cx="1093886" cy="3581400"/>
          </a:xfrm>
          <a:prstGeom prst="rect">
            <a:avLst/>
          </a:prstGeom>
        </p:spPr>
      </p:pic>
      <p:sp>
        <p:nvSpPr>
          <p:cNvPr id="14" name="직사각형 13"/>
          <p:cNvSpPr/>
          <p:nvPr userDrawn="1"/>
        </p:nvSpPr>
        <p:spPr>
          <a:xfrm>
            <a:off x="6449683" y="2540000"/>
            <a:ext cx="2086357" cy="186765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제목 1"/>
          <p:cNvSpPr>
            <a:spLocks noGrp="1"/>
          </p:cNvSpPr>
          <p:nvPr>
            <p:ph type="title" hasCustomPrompt="1"/>
          </p:nvPr>
        </p:nvSpPr>
        <p:spPr>
          <a:xfrm>
            <a:off x="6737710" y="2904928"/>
            <a:ext cx="1481024" cy="1159073"/>
          </a:xfrm>
        </p:spPr>
        <p:txBody>
          <a:bodyPr>
            <a:noAutofit/>
          </a:bodyPr>
          <a:lstStyle>
            <a:lvl1pPr algn="ctr">
              <a:defRPr sz="8000">
                <a:solidFill>
                  <a:schemeClr val="bg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</a:lstStyle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15" name="텍스트 개체 틀 9"/>
          <p:cNvSpPr>
            <a:spLocks noGrp="1"/>
          </p:cNvSpPr>
          <p:nvPr>
            <p:ph type="body" sz="quarter" idx="14" hasCustomPrompt="1"/>
          </p:nvPr>
        </p:nvSpPr>
        <p:spPr>
          <a:xfrm>
            <a:off x="233208" y="3088269"/>
            <a:ext cx="5876681" cy="439737"/>
          </a:xfrm>
        </p:spPr>
        <p:txBody>
          <a:bodyPr>
            <a:noAutofit/>
          </a:bodyPr>
          <a:lstStyle>
            <a:lvl1pPr marL="0" indent="0" algn="r">
              <a:buNone/>
              <a:defRPr sz="280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고려대학교</a:t>
            </a:r>
            <a:r>
              <a:rPr lang="en-US" altLang="ko-KR" dirty="0"/>
              <a:t>B 28pt(</a:t>
            </a:r>
            <a:r>
              <a:rPr lang="ko-KR" altLang="en-US" dirty="0"/>
              <a:t>오른쪽 정렬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6" name="텍스트 개체 틀 9"/>
          <p:cNvSpPr>
            <a:spLocks noGrp="1"/>
          </p:cNvSpPr>
          <p:nvPr>
            <p:ph type="body" sz="quarter" idx="15" hasCustomPrompt="1"/>
          </p:nvPr>
        </p:nvSpPr>
        <p:spPr>
          <a:xfrm>
            <a:off x="189666" y="3630953"/>
            <a:ext cx="5876681" cy="331446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추가 내용 </a:t>
            </a:r>
            <a:r>
              <a:rPr lang="ko-KR" altLang="en-US" dirty="0" err="1"/>
              <a:t>기재시</a:t>
            </a:r>
            <a:r>
              <a:rPr lang="ko-KR" altLang="en-US" dirty="0"/>
              <a:t> 고려대학교</a:t>
            </a:r>
            <a:r>
              <a:rPr lang="en-US" altLang="ko-KR" dirty="0"/>
              <a:t>B 20pt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145586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13" Type="http://schemas.openxmlformats.org/officeDocument/2006/relationships/slideLayout" Target="../slideLayouts/slideLayout18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7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15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784FDD-B68F-422A-A9BE-2EAF19F5AACE}" type="datetime1">
              <a:rPr lang="ko-KR" altLang="en-US" smtClean="0"/>
              <a:t>2020-12-02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C2240B-793C-4728-9C61-8ACE675F94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0421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86" r:id="rId2"/>
    <p:sldLayoutId id="2147483679" r:id="rId3"/>
    <p:sldLayoutId id="2147483675" r:id="rId4"/>
    <p:sldLayoutId id="2147483677" r:id="rId5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4A7C79-8AEF-4B35-B31C-4E5FD2F203F2}" type="datetime1">
              <a:rPr lang="ko-KR" altLang="en-US" smtClean="0"/>
              <a:t>2020-12-02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C2240B-793C-4728-9C61-8ACE675F94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76580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689" r:id="rId2"/>
    <p:sldLayoutId id="2147483691" r:id="rId3"/>
    <p:sldLayoutId id="2147483696" r:id="rId4"/>
    <p:sldLayoutId id="2147483687" r:id="rId5"/>
    <p:sldLayoutId id="2147483694" r:id="rId6"/>
    <p:sldLayoutId id="2147483704" r:id="rId7"/>
    <p:sldLayoutId id="2147483705" r:id="rId8"/>
    <p:sldLayoutId id="2147483706" r:id="rId9"/>
    <p:sldLayoutId id="2147483707" r:id="rId10"/>
    <p:sldLayoutId id="2147483708" r:id="rId11"/>
    <p:sldLayoutId id="2147483709" r:id="rId12"/>
    <p:sldLayoutId id="2147483695" r:id="rId13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C47559-6B41-4476-989A-E70AA9CA26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93362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13" Type="http://schemas.openxmlformats.org/officeDocument/2006/relationships/image" Target="../media/image26.png"/><Relationship Id="rId18" Type="http://schemas.openxmlformats.org/officeDocument/2006/relationships/image" Target="../media/image31.svg"/><Relationship Id="rId26" Type="http://schemas.openxmlformats.org/officeDocument/2006/relationships/image" Target="../media/image67.svg"/><Relationship Id="rId3" Type="http://schemas.openxmlformats.org/officeDocument/2006/relationships/image" Target="../media/image10.png"/><Relationship Id="rId21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5.svg"/><Relationship Id="rId17" Type="http://schemas.openxmlformats.org/officeDocument/2006/relationships/image" Target="../media/image30.png"/><Relationship Id="rId25" Type="http://schemas.openxmlformats.org/officeDocument/2006/relationships/image" Target="../media/image66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29.svg"/><Relationship Id="rId20" Type="http://schemas.openxmlformats.org/officeDocument/2006/relationships/image" Target="../media/image13.svg"/><Relationship Id="rId29" Type="http://schemas.openxmlformats.org/officeDocument/2006/relationships/image" Target="../media/image42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7.svg"/><Relationship Id="rId11" Type="http://schemas.openxmlformats.org/officeDocument/2006/relationships/image" Target="../media/image24.png"/><Relationship Id="rId24" Type="http://schemas.openxmlformats.org/officeDocument/2006/relationships/image" Target="../media/image65.svg"/><Relationship Id="rId5" Type="http://schemas.openxmlformats.org/officeDocument/2006/relationships/image" Target="../media/image16.png"/><Relationship Id="rId15" Type="http://schemas.openxmlformats.org/officeDocument/2006/relationships/image" Target="../media/image28.png"/><Relationship Id="rId23" Type="http://schemas.openxmlformats.org/officeDocument/2006/relationships/image" Target="../media/image64.png"/><Relationship Id="rId28" Type="http://schemas.openxmlformats.org/officeDocument/2006/relationships/image" Target="../media/image23.svg"/><Relationship Id="rId10" Type="http://schemas.openxmlformats.org/officeDocument/2006/relationships/image" Target="../media/image21.svg"/><Relationship Id="rId19" Type="http://schemas.openxmlformats.org/officeDocument/2006/relationships/image" Target="../media/image12.png"/><Relationship Id="rId4" Type="http://schemas.openxmlformats.org/officeDocument/2006/relationships/image" Target="../media/image11.svg"/><Relationship Id="rId9" Type="http://schemas.openxmlformats.org/officeDocument/2006/relationships/image" Target="../media/image20.png"/><Relationship Id="rId14" Type="http://schemas.openxmlformats.org/officeDocument/2006/relationships/image" Target="../media/image27.svg"/><Relationship Id="rId22" Type="http://schemas.openxmlformats.org/officeDocument/2006/relationships/image" Target="../media/image15.svg"/><Relationship Id="rId27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13" Type="http://schemas.openxmlformats.org/officeDocument/2006/relationships/image" Target="../media/image26.png"/><Relationship Id="rId18" Type="http://schemas.openxmlformats.org/officeDocument/2006/relationships/image" Target="../media/image31.svg"/><Relationship Id="rId26" Type="http://schemas.openxmlformats.org/officeDocument/2006/relationships/image" Target="../media/image23.svg"/><Relationship Id="rId3" Type="http://schemas.openxmlformats.org/officeDocument/2006/relationships/image" Target="../media/image10.png"/><Relationship Id="rId21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5.svg"/><Relationship Id="rId17" Type="http://schemas.openxmlformats.org/officeDocument/2006/relationships/image" Target="../media/image30.png"/><Relationship Id="rId25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29.svg"/><Relationship Id="rId20" Type="http://schemas.openxmlformats.org/officeDocument/2006/relationships/image" Target="../media/image13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7.svg"/><Relationship Id="rId11" Type="http://schemas.openxmlformats.org/officeDocument/2006/relationships/image" Target="../media/image24.png"/><Relationship Id="rId24" Type="http://schemas.openxmlformats.org/officeDocument/2006/relationships/image" Target="../media/image67.svg"/><Relationship Id="rId5" Type="http://schemas.openxmlformats.org/officeDocument/2006/relationships/image" Target="../media/image16.png"/><Relationship Id="rId15" Type="http://schemas.openxmlformats.org/officeDocument/2006/relationships/image" Target="../media/image28.png"/><Relationship Id="rId23" Type="http://schemas.openxmlformats.org/officeDocument/2006/relationships/image" Target="../media/image66.png"/><Relationship Id="rId10" Type="http://schemas.openxmlformats.org/officeDocument/2006/relationships/image" Target="../media/image21.svg"/><Relationship Id="rId19" Type="http://schemas.openxmlformats.org/officeDocument/2006/relationships/image" Target="../media/image12.png"/><Relationship Id="rId4" Type="http://schemas.openxmlformats.org/officeDocument/2006/relationships/image" Target="../media/image11.svg"/><Relationship Id="rId9" Type="http://schemas.openxmlformats.org/officeDocument/2006/relationships/image" Target="../media/image20.png"/><Relationship Id="rId14" Type="http://schemas.openxmlformats.org/officeDocument/2006/relationships/image" Target="../media/image27.svg"/><Relationship Id="rId22" Type="http://schemas.openxmlformats.org/officeDocument/2006/relationships/image" Target="../media/image15.svg"/><Relationship Id="rId27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13" Type="http://schemas.openxmlformats.org/officeDocument/2006/relationships/image" Target="../media/image34.png"/><Relationship Id="rId18" Type="http://schemas.openxmlformats.org/officeDocument/2006/relationships/image" Target="../media/image23.svg"/><Relationship Id="rId3" Type="http://schemas.openxmlformats.org/officeDocument/2006/relationships/image" Target="../media/image10.png"/><Relationship Id="rId21" Type="http://schemas.openxmlformats.org/officeDocument/2006/relationships/image" Target="../media/image70.png"/><Relationship Id="rId7" Type="http://schemas.openxmlformats.org/officeDocument/2006/relationships/image" Target="../media/image12.png"/><Relationship Id="rId12" Type="http://schemas.openxmlformats.org/officeDocument/2006/relationships/image" Target="../media/image33.svg"/><Relationship Id="rId17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37.svg"/><Relationship Id="rId20" Type="http://schemas.openxmlformats.org/officeDocument/2006/relationships/image" Target="../media/image69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7.svg"/><Relationship Id="rId11" Type="http://schemas.openxmlformats.org/officeDocument/2006/relationships/image" Target="../media/image32.png"/><Relationship Id="rId5" Type="http://schemas.openxmlformats.org/officeDocument/2006/relationships/image" Target="../media/image16.png"/><Relationship Id="rId15" Type="http://schemas.openxmlformats.org/officeDocument/2006/relationships/image" Target="../media/image36.png"/><Relationship Id="rId23" Type="http://schemas.openxmlformats.org/officeDocument/2006/relationships/image" Target="../media/image42.png"/><Relationship Id="rId10" Type="http://schemas.openxmlformats.org/officeDocument/2006/relationships/image" Target="../media/image15.svg"/><Relationship Id="rId19" Type="http://schemas.openxmlformats.org/officeDocument/2006/relationships/image" Target="../media/image68.png"/><Relationship Id="rId4" Type="http://schemas.openxmlformats.org/officeDocument/2006/relationships/image" Target="../media/image11.svg"/><Relationship Id="rId9" Type="http://schemas.openxmlformats.org/officeDocument/2006/relationships/image" Target="../media/image14.png"/><Relationship Id="rId14" Type="http://schemas.openxmlformats.org/officeDocument/2006/relationships/image" Target="../media/image35.svg"/><Relationship Id="rId22" Type="http://schemas.openxmlformats.org/officeDocument/2006/relationships/image" Target="../media/image71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13" Type="http://schemas.openxmlformats.org/officeDocument/2006/relationships/image" Target="../media/image72.png"/><Relationship Id="rId18" Type="http://schemas.openxmlformats.org/officeDocument/2006/relationships/image" Target="../media/image41.svg"/><Relationship Id="rId3" Type="http://schemas.openxmlformats.org/officeDocument/2006/relationships/image" Target="../media/image10.png"/><Relationship Id="rId21" Type="http://schemas.openxmlformats.org/officeDocument/2006/relationships/image" Target="../media/image42.png"/><Relationship Id="rId7" Type="http://schemas.openxmlformats.org/officeDocument/2006/relationships/image" Target="../media/image12.png"/><Relationship Id="rId12" Type="http://schemas.openxmlformats.org/officeDocument/2006/relationships/image" Target="../media/image23.svg"/><Relationship Id="rId17" Type="http://schemas.openxmlformats.org/officeDocument/2006/relationships/image" Target="../media/image40.pn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39.svg"/><Relationship Id="rId20" Type="http://schemas.openxmlformats.org/officeDocument/2006/relationships/image" Target="../media/image75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7.sv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5" Type="http://schemas.openxmlformats.org/officeDocument/2006/relationships/image" Target="../media/image38.png"/><Relationship Id="rId10" Type="http://schemas.openxmlformats.org/officeDocument/2006/relationships/image" Target="../media/image15.svg"/><Relationship Id="rId19" Type="http://schemas.openxmlformats.org/officeDocument/2006/relationships/image" Target="../media/image74.png"/><Relationship Id="rId4" Type="http://schemas.openxmlformats.org/officeDocument/2006/relationships/image" Target="../media/image11.svg"/><Relationship Id="rId9" Type="http://schemas.openxmlformats.org/officeDocument/2006/relationships/image" Target="../media/image14.png"/><Relationship Id="rId14" Type="http://schemas.openxmlformats.org/officeDocument/2006/relationships/image" Target="../media/image73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svg"/><Relationship Id="rId3" Type="http://schemas.openxmlformats.org/officeDocument/2006/relationships/image" Target="../media/image12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svg"/><Relationship Id="rId3" Type="http://schemas.openxmlformats.org/officeDocument/2006/relationships/image" Target="../media/image12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80.png"/><Relationship Id="rId5" Type="http://schemas.openxmlformats.org/officeDocument/2006/relationships/image" Target="../media/image42.png"/><Relationship Id="rId4" Type="http://schemas.openxmlformats.org/officeDocument/2006/relationships/image" Target="../media/image79.sv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13" Type="http://schemas.openxmlformats.org/officeDocument/2006/relationships/image" Target="../media/image29.svg"/><Relationship Id="rId18" Type="http://schemas.openxmlformats.org/officeDocument/2006/relationships/image" Target="../media/image86.png"/><Relationship Id="rId26" Type="http://schemas.openxmlformats.org/officeDocument/2006/relationships/image" Target="../media/image94.svg"/><Relationship Id="rId3" Type="http://schemas.openxmlformats.org/officeDocument/2006/relationships/image" Target="../media/image81.png"/><Relationship Id="rId21" Type="http://schemas.openxmlformats.org/officeDocument/2006/relationships/image" Target="../media/image89.png"/><Relationship Id="rId7" Type="http://schemas.openxmlformats.org/officeDocument/2006/relationships/image" Target="../media/image17.svg"/><Relationship Id="rId12" Type="http://schemas.openxmlformats.org/officeDocument/2006/relationships/image" Target="../media/image28.png"/><Relationship Id="rId17" Type="http://schemas.openxmlformats.org/officeDocument/2006/relationships/image" Target="../media/image85.png"/><Relationship Id="rId25" Type="http://schemas.openxmlformats.org/officeDocument/2006/relationships/image" Target="../media/image93.png"/><Relationship Id="rId2" Type="http://schemas.openxmlformats.org/officeDocument/2006/relationships/notesSlide" Target="../notesSlides/notesSlide26.xml"/><Relationship Id="rId16" Type="http://schemas.openxmlformats.org/officeDocument/2006/relationships/image" Target="../media/image84.png"/><Relationship Id="rId20" Type="http://schemas.openxmlformats.org/officeDocument/2006/relationships/image" Target="../media/image88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6.png"/><Relationship Id="rId11" Type="http://schemas.openxmlformats.org/officeDocument/2006/relationships/image" Target="../media/image25.svg"/><Relationship Id="rId24" Type="http://schemas.openxmlformats.org/officeDocument/2006/relationships/image" Target="../media/image92.svg"/><Relationship Id="rId5" Type="http://schemas.openxmlformats.org/officeDocument/2006/relationships/image" Target="../media/image11.svg"/><Relationship Id="rId15" Type="http://schemas.openxmlformats.org/officeDocument/2006/relationships/image" Target="../media/image37.svg"/><Relationship Id="rId23" Type="http://schemas.openxmlformats.org/officeDocument/2006/relationships/image" Target="../media/image91.png"/><Relationship Id="rId28" Type="http://schemas.openxmlformats.org/officeDocument/2006/relationships/image" Target="../media/image96.svg"/><Relationship Id="rId10" Type="http://schemas.openxmlformats.org/officeDocument/2006/relationships/image" Target="../media/image24.png"/><Relationship Id="rId19" Type="http://schemas.openxmlformats.org/officeDocument/2006/relationships/image" Target="../media/image87.png"/><Relationship Id="rId4" Type="http://schemas.openxmlformats.org/officeDocument/2006/relationships/image" Target="../media/image10.png"/><Relationship Id="rId9" Type="http://schemas.openxmlformats.org/officeDocument/2006/relationships/image" Target="../media/image83.svg"/><Relationship Id="rId14" Type="http://schemas.openxmlformats.org/officeDocument/2006/relationships/image" Target="../media/image36.png"/><Relationship Id="rId22" Type="http://schemas.openxmlformats.org/officeDocument/2006/relationships/image" Target="../media/image90.svg"/><Relationship Id="rId27" Type="http://schemas.openxmlformats.org/officeDocument/2006/relationships/image" Target="../media/image95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0.png"/><Relationship Id="rId18" Type="http://schemas.openxmlformats.org/officeDocument/2006/relationships/image" Target="../media/image25.svg"/><Relationship Id="rId26" Type="http://schemas.openxmlformats.org/officeDocument/2006/relationships/image" Target="../media/image33.svg"/><Relationship Id="rId3" Type="http://schemas.openxmlformats.org/officeDocument/2006/relationships/image" Target="../media/image10.png"/><Relationship Id="rId21" Type="http://schemas.openxmlformats.org/officeDocument/2006/relationships/image" Target="../media/image28.png"/><Relationship Id="rId34" Type="http://schemas.openxmlformats.org/officeDocument/2006/relationships/image" Target="../media/image41.svg"/><Relationship Id="rId7" Type="http://schemas.openxmlformats.org/officeDocument/2006/relationships/image" Target="../media/image14.png"/><Relationship Id="rId12" Type="http://schemas.openxmlformats.org/officeDocument/2006/relationships/image" Target="../media/image19.svg"/><Relationship Id="rId17" Type="http://schemas.openxmlformats.org/officeDocument/2006/relationships/image" Target="../media/image24.png"/><Relationship Id="rId25" Type="http://schemas.openxmlformats.org/officeDocument/2006/relationships/image" Target="../media/image32.png"/><Relationship Id="rId33" Type="http://schemas.openxmlformats.org/officeDocument/2006/relationships/image" Target="../media/image40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23.svg"/><Relationship Id="rId20" Type="http://schemas.openxmlformats.org/officeDocument/2006/relationships/image" Target="../media/image27.svg"/><Relationship Id="rId29" Type="http://schemas.openxmlformats.org/officeDocument/2006/relationships/image" Target="../media/image36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3.svg"/><Relationship Id="rId11" Type="http://schemas.openxmlformats.org/officeDocument/2006/relationships/image" Target="../media/image18.png"/><Relationship Id="rId24" Type="http://schemas.openxmlformats.org/officeDocument/2006/relationships/image" Target="../media/image31.svg"/><Relationship Id="rId32" Type="http://schemas.openxmlformats.org/officeDocument/2006/relationships/image" Target="../media/image39.svg"/><Relationship Id="rId5" Type="http://schemas.openxmlformats.org/officeDocument/2006/relationships/image" Target="../media/image12.png"/><Relationship Id="rId15" Type="http://schemas.openxmlformats.org/officeDocument/2006/relationships/image" Target="../media/image22.png"/><Relationship Id="rId23" Type="http://schemas.openxmlformats.org/officeDocument/2006/relationships/image" Target="../media/image30.png"/><Relationship Id="rId28" Type="http://schemas.openxmlformats.org/officeDocument/2006/relationships/image" Target="../media/image35.svg"/><Relationship Id="rId10" Type="http://schemas.openxmlformats.org/officeDocument/2006/relationships/image" Target="../media/image17.svg"/><Relationship Id="rId19" Type="http://schemas.openxmlformats.org/officeDocument/2006/relationships/image" Target="../media/image26.png"/><Relationship Id="rId31" Type="http://schemas.openxmlformats.org/officeDocument/2006/relationships/image" Target="../media/image38.png"/><Relationship Id="rId4" Type="http://schemas.openxmlformats.org/officeDocument/2006/relationships/image" Target="../media/image11.svg"/><Relationship Id="rId9" Type="http://schemas.openxmlformats.org/officeDocument/2006/relationships/image" Target="../media/image16.png"/><Relationship Id="rId14" Type="http://schemas.openxmlformats.org/officeDocument/2006/relationships/image" Target="../media/image21.svg"/><Relationship Id="rId22" Type="http://schemas.openxmlformats.org/officeDocument/2006/relationships/image" Target="../media/image29.svg"/><Relationship Id="rId27" Type="http://schemas.openxmlformats.org/officeDocument/2006/relationships/image" Target="../media/image34.png"/><Relationship Id="rId30" Type="http://schemas.openxmlformats.org/officeDocument/2006/relationships/image" Target="../media/image37.svg"/><Relationship Id="rId35" Type="http://schemas.openxmlformats.org/officeDocument/2006/relationships/image" Target="../media/image42.png"/><Relationship Id="rId8" Type="http://schemas.openxmlformats.org/officeDocument/2006/relationships/image" Target="../media/image15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9.jpg"/><Relationship Id="rId5" Type="http://schemas.openxmlformats.org/officeDocument/2006/relationships/image" Target="../media/image48.jpg"/><Relationship Id="rId4" Type="http://schemas.openxmlformats.org/officeDocument/2006/relationships/image" Target="../media/image4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>
          <a:xfrm>
            <a:off x="0" y="2461249"/>
            <a:ext cx="7159752" cy="1935501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블록체인 </a:t>
            </a:r>
            <a:r>
              <a:rPr lang="ko-KR" altLang="en-US" dirty="0" err="1"/>
              <a:t>크라우드</a:t>
            </a:r>
            <a:r>
              <a:rPr lang="ko-KR" altLang="en-US" dirty="0"/>
              <a:t> </a:t>
            </a:r>
            <a:r>
              <a:rPr lang="ko-KR" altLang="en-US" dirty="0" err="1"/>
              <a:t>펀딩</a:t>
            </a:r>
            <a:r>
              <a:rPr lang="ko-KR" altLang="en-US" dirty="0"/>
              <a:t> 회사</a:t>
            </a:r>
            <a:br>
              <a:rPr lang="en-US" altLang="ko-KR" dirty="0"/>
            </a:br>
            <a:r>
              <a:rPr lang="en-US" altLang="ko-KR" dirty="0"/>
              <a:t>BADIZ Project </a:t>
            </a:r>
            <a:br>
              <a:rPr lang="en-US" altLang="ko-KR" dirty="0"/>
            </a:br>
            <a:endParaRPr lang="ko-KR" altLang="en-US" dirty="0"/>
          </a:p>
        </p:txBody>
      </p:sp>
      <p:sp>
        <p:nvSpPr>
          <p:cNvPr id="5" name="텍스트 개체 틀 6">
            <a:extLst>
              <a:ext uri="{FF2B5EF4-FFF2-40B4-BE49-F238E27FC236}">
                <a16:creationId xmlns:a16="http://schemas.microsoft.com/office/drawing/2014/main" id="{711C1D25-ADA8-4DFE-9644-7B50801C02DC}"/>
              </a:ext>
            </a:extLst>
          </p:cNvPr>
          <p:cNvSpPr txBox="1">
            <a:spLocks/>
          </p:cNvSpPr>
          <p:nvPr/>
        </p:nvSpPr>
        <p:spPr>
          <a:xfrm>
            <a:off x="2974849" y="4918994"/>
            <a:ext cx="5663826" cy="148180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ko-KR" altLang="en-US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컴퓨터정보통신대학원</a:t>
            </a:r>
            <a:endParaRPr lang="en-US" altLang="ko-KR" dirty="0"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  <a:p>
            <a:pPr marL="0" indent="0" algn="r">
              <a:buNone/>
            </a:pPr>
            <a:r>
              <a:rPr lang="ko-KR" altLang="en-US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디지털융합금융학과 </a:t>
            </a:r>
            <a:r>
              <a:rPr lang="en-US" altLang="ko-KR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3</a:t>
            </a:r>
            <a:r>
              <a:rPr lang="ko-KR" altLang="en-US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조</a:t>
            </a:r>
            <a:endParaRPr lang="en-US" altLang="ko-KR" dirty="0"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  <a:p>
            <a:pPr marL="0" indent="0" algn="r">
              <a:buNone/>
            </a:pPr>
            <a:r>
              <a:rPr lang="ko-KR" altLang="en-US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정낙현</a:t>
            </a:r>
            <a:r>
              <a:rPr lang="en-US" altLang="ko-KR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,</a:t>
            </a:r>
            <a:r>
              <a:rPr lang="ko-KR" altLang="en-US" dirty="0" err="1">
                <a:latin typeface="고려대학교M" panose="02020603020101020101" pitchFamily="18" charset="-127"/>
                <a:ea typeface="고려대학교M" panose="02020603020101020101" pitchFamily="18" charset="-127"/>
              </a:rPr>
              <a:t>엄호천</a:t>
            </a:r>
            <a:r>
              <a:rPr lang="en-US" altLang="ko-KR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,</a:t>
            </a:r>
            <a:r>
              <a:rPr lang="ko-KR" altLang="en-US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박진수</a:t>
            </a:r>
            <a:r>
              <a:rPr lang="en-US" altLang="ko-KR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,</a:t>
            </a:r>
            <a:r>
              <a:rPr lang="ko-KR" altLang="en-US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김주원 </a:t>
            </a:r>
            <a:endParaRPr lang="en-US" altLang="ko-KR" dirty="0"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</p:txBody>
      </p:sp>
      <p:sp>
        <p:nvSpPr>
          <p:cNvPr id="6" name="텍스트 개체 틀 6">
            <a:extLst>
              <a:ext uri="{FF2B5EF4-FFF2-40B4-BE49-F238E27FC236}">
                <a16:creationId xmlns:a16="http://schemas.microsoft.com/office/drawing/2014/main" id="{7419D35C-7203-489B-BA2E-A3274386FBC6}"/>
              </a:ext>
            </a:extLst>
          </p:cNvPr>
          <p:cNvSpPr txBox="1">
            <a:spLocks/>
          </p:cNvSpPr>
          <p:nvPr/>
        </p:nvSpPr>
        <p:spPr>
          <a:xfrm>
            <a:off x="255181" y="1573619"/>
            <a:ext cx="8793126" cy="57415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블록체인이론과 실습  과제</a:t>
            </a:r>
            <a:r>
              <a:rPr lang="en-US" altLang="ko-KR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037260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504903" y="88584"/>
            <a:ext cx="6616701" cy="513443"/>
          </a:xfrm>
        </p:spPr>
        <p:txBody>
          <a:bodyPr/>
          <a:lstStyle/>
          <a:p>
            <a:r>
              <a:rPr lang="en-US" altLang="ko-KR" dirty="0"/>
              <a:t>2-3. </a:t>
            </a:r>
            <a:r>
              <a:rPr lang="ko-KR" altLang="en-US" dirty="0"/>
              <a:t>회사 미션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C3CE153-0BAF-4FDE-9C3F-DFD23E5DEC1E}"/>
              </a:ext>
            </a:extLst>
          </p:cNvPr>
          <p:cNvSpPr txBox="1"/>
          <p:nvPr/>
        </p:nvSpPr>
        <p:spPr>
          <a:xfrm>
            <a:off x="1264544" y="1368525"/>
            <a:ext cx="66149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세계에서 가장 빠르고 확장 가능하며 쉬운 블록체인 </a:t>
            </a:r>
            <a:r>
              <a:rPr lang="ko-KR" altLang="en-US" sz="1600" dirty="0" err="1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크라우드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</a:t>
            </a:r>
            <a:r>
              <a:rPr lang="ko-KR" altLang="en-US" sz="1600" dirty="0" err="1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펀딩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제공</a:t>
            </a:r>
          </a:p>
          <a:p>
            <a:r>
              <a:rPr lang="en-US" altLang="ko-KR" sz="1600" b="1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we aim to make Crowd Funding the fastest, most scalable, and easiest to use blockchain in the world.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5261663-E922-4670-8F26-30067D13DC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1733" y="3419551"/>
            <a:ext cx="1323975" cy="8382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869CE6C-AC96-42AA-B4C2-3AFFF4FF1A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5737" y="3429000"/>
            <a:ext cx="1152525" cy="101917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9B0DD6B-96A9-4661-9E5E-8220C4DE3D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8291" y="3483289"/>
            <a:ext cx="1295400" cy="933450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76966E25-D073-4E02-8A87-063339AE2C0C}"/>
              </a:ext>
            </a:extLst>
          </p:cNvPr>
          <p:cNvGrpSpPr/>
          <p:nvPr/>
        </p:nvGrpSpPr>
        <p:grpSpPr>
          <a:xfrm>
            <a:off x="1557153" y="4667774"/>
            <a:ext cx="1844687" cy="639070"/>
            <a:chOff x="268339" y="3266596"/>
            <a:chExt cx="1728659" cy="639070"/>
          </a:xfrm>
        </p:grpSpPr>
        <p:sp>
          <p:nvSpPr>
            <p:cNvPr id="12" name="Text Placeholder 17">
              <a:extLst>
                <a:ext uri="{FF2B5EF4-FFF2-40B4-BE49-F238E27FC236}">
                  <a16:creationId xmlns:a16="http://schemas.microsoft.com/office/drawing/2014/main" id="{C583212A-DA05-4619-8BE0-FBBB8186FA47}"/>
                </a:ext>
              </a:extLst>
            </p:cNvPr>
            <p:cNvSpPr txBox="1">
              <a:spLocks/>
            </p:cNvSpPr>
            <p:nvPr/>
          </p:nvSpPr>
          <p:spPr>
            <a:xfrm>
              <a:off x="268806" y="3266596"/>
              <a:ext cx="1728192" cy="196658"/>
            </a:xfrm>
            <a:prstGeom prst="rect">
              <a:avLst/>
            </a:prstGeom>
            <a:noFill/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Fastest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741BF12-2E7F-415A-AAB3-94B0E484BC51}"/>
                </a:ext>
              </a:extLst>
            </p:cNvPr>
            <p:cNvSpPr txBox="1"/>
            <p:nvPr/>
          </p:nvSpPr>
          <p:spPr>
            <a:xfrm>
              <a:off x="268339" y="3597889"/>
              <a:ext cx="172819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빠른 </a:t>
              </a:r>
              <a:r>
                <a:rPr lang="ko-KR" alt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크라우드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 </a:t>
              </a:r>
              <a:r>
                <a:rPr lang="ko-KR" alt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펀딩</a:t>
              </a:r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00461CE5-1D41-49ED-AEAD-13EA7B041838}"/>
              </a:ext>
            </a:extLst>
          </p:cNvPr>
          <p:cNvGrpSpPr/>
          <p:nvPr/>
        </p:nvGrpSpPr>
        <p:grpSpPr>
          <a:xfrm>
            <a:off x="6330515" y="4667309"/>
            <a:ext cx="1784351" cy="639070"/>
            <a:chOff x="268339" y="3266596"/>
            <a:chExt cx="1728659" cy="639070"/>
          </a:xfrm>
        </p:grpSpPr>
        <p:sp>
          <p:nvSpPr>
            <p:cNvPr id="15" name="Text Placeholder 17">
              <a:extLst>
                <a:ext uri="{FF2B5EF4-FFF2-40B4-BE49-F238E27FC236}">
                  <a16:creationId xmlns:a16="http://schemas.microsoft.com/office/drawing/2014/main" id="{51D2CF7E-73E7-4F4D-9875-82C7AE9453C0}"/>
                </a:ext>
              </a:extLst>
            </p:cNvPr>
            <p:cNvSpPr txBox="1">
              <a:spLocks/>
            </p:cNvSpPr>
            <p:nvPr/>
          </p:nvSpPr>
          <p:spPr>
            <a:xfrm>
              <a:off x="268806" y="3266596"/>
              <a:ext cx="1728192" cy="196658"/>
            </a:xfrm>
            <a:prstGeom prst="rect">
              <a:avLst/>
            </a:prstGeom>
            <a:noFill/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User-</a:t>
              </a:r>
              <a:r>
                <a:rPr lang="en-US" sz="18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Freindly</a:t>
              </a:r>
              <a:endPara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AC4E23D-271A-4516-8DFD-EB41913D4FDC}"/>
                </a:ext>
              </a:extLst>
            </p:cNvPr>
            <p:cNvSpPr txBox="1"/>
            <p:nvPr/>
          </p:nvSpPr>
          <p:spPr>
            <a:xfrm>
              <a:off x="268339" y="3597889"/>
              <a:ext cx="172819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사용자 친화적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4371A9A3-26E1-4F89-A655-477BF87C8241}"/>
              </a:ext>
            </a:extLst>
          </p:cNvPr>
          <p:cNvGrpSpPr/>
          <p:nvPr/>
        </p:nvGrpSpPr>
        <p:grpSpPr>
          <a:xfrm>
            <a:off x="3992120" y="4713867"/>
            <a:ext cx="2246171" cy="639070"/>
            <a:chOff x="268339" y="3266596"/>
            <a:chExt cx="1728659" cy="639070"/>
          </a:xfrm>
        </p:grpSpPr>
        <p:sp>
          <p:nvSpPr>
            <p:cNvPr id="19" name="Text Placeholder 17">
              <a:extLst>
                <a:ext uri="{FF2B5EF4-FFF2-40B4-BE49-F238E27FC236}">
                  <a16:creationId xmlns:a16="http://schemas.microsoft.com/office/drawing/2014/main" id="{663F6545-17D5-4FE3-8D87-A2832DF0D7DA}"/>
                </a:ext>
              </a:extLst>
            </p:cNvPr>
            <p:cNvSpPr txBox="1">
              <a:spLocks/>
            </p:cNvSpPr>
            <p:nvPr/>
          </p:nvSpPr>
          <p:spPr>
            <a:xfrm>
              <a:off x="268806" y="3266596"/>
              <a:ext cx="1728192" cy="196658"/>
            </a:xfrm>
            <a:prstGeom prst="rect">
              <a:avLst/>
            </a:prstGeom>
            <a:noFill/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ko-KR" sz="1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Scalable</a:t>
              </a:r>
              <a:endPara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0AACC99-0F82-4997-B29F-4FF68074DCC3}"/>
                </a:ext>
              </a:extLst>
            </p:cNvPr>
            <p:cNvSpPr txBox="1"/>
            <p:nvPr/>
          </p:nvSpPr>
          <p:spPr>
            <a:xfrm>
              <a:off x="268339" y="3597889"/>
              <a:ext cx="172819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다양한 </a:t>
              </a:r>
              <a:r>
                <a:rPr lang="ko-KR" alt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크라우드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 </a:t>
              </a:r>
              <a:r>
                <a:rPr lang="ko-KR" alt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펀딩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430928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504903" y="88584"/>
            <a:ext cx="6616701" cy="513443"/>
          </a:xfrm>
        </p:spPr>
        <p:txBody>
          <a:bodyPr/>
          <a:lstStyle/>
          <a:p>
            <a:r>
              <a:rPr lang="en-US" altLang="ko-KR" dirty="0"/>
              <a:t>2-4. </a:t>
            </a:r>
            <a:r>
              <a:rPr lang="ko-KR" altLang="en-US" dirty="0" err="1"/>
              <a:t>크라우드</a:t>
            </a:r>
            <a:r>
              <a:rPr lang="ko-KR" altLang="en-US" dirty="0"/>
              <a:t> </a:t>
            </a:r>
            <a:r>
              <a:rPr lang="ko-KR" altLang="en-US" dirty="0" err="1"/>
              <a:t>펀딩</a:t>
            </a:r>
            <a:r>
              <a:rPr lang="ko-KR" altLang="en-US" dirty="0"/>
              <a:t> 문제점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34248CFC-B905-405D-9439-C66780D57057}"/>
              </a:ext>
            </a:extLst>
          </p:cNvPr>
          <p:cNvGrpSpPr/>
          <p:nvPr/>
        </p:nvGrpSpPr>
        <p:grpSpPr>
          <a:xfrm>
            <a:off x="877825" y="1292610"/>
            <a:ext cx="6616701" cy="1254623"/>
            <a:chOff x="268339" y="3266596"/>
            <a:chExt cx="1728659" cy="1254623"/>
          </a:xfrm>
        </p:grpSpPr>
        <p:sp>
          <p:nvSpPr>
            <p:cNvPr id="35" name="Text Placeholder 17">
              <a:extLst>
                <a:ext uri="{FF2B5EF4-FFF2-40B4-BE49-F238E27FC236}">
                  <a16:creationId xmlns:a16="http://schemas.microsoft.com/office/drawing/2014/main" id="{517CC89D-4F8D-4A15-A408-BFE360814FA4}"/>
                </a:ext>
              </a:extLst>
            </p:cNvPr>
            <p:cNvSpPr txBox="1">
              <a:spLocks/>
            </p:cNvSpPr>
            <p:nvPr/>
          </p:nvSpPr>
          <p:spPr>
            <a:xfrm>
              <a:off x="268806" y="3266596"/>
              <a:ext cx="1728192" cy="196658"/>
            </a:xfrm>
            <a:prstGeom prst="rect">
              <a:avLst/>
            </a:prstGeom>
            <a:noFill/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ko-KR" altLang="en-US" sz="1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기존 </a:t>
              </a:r>
              <a:r>
                <a:rPr lang="ko-KR" altLang="en-US" sz="18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크라우드</a:t>
              </a:r>
              <a:r>
                <a:rPr lang="ko-KR" altLang="en-US" sz="1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 </a:t>
              </a:r>
              <a:r>
                <a:rPr lang="ko-KR" altLang="en-US" sz="18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펀딩</a:t>
              </a:r>
              <a:r>
                <a:rPr lang="ko-KR" altLang="en-US" sz="1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 문제점</a:t>
              </a:r>
              <a:endPara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FF1E326-6E6D-4EE2-98FB-08844DF5C360}"/>
                </a:ext>
              </a:extLst>
            </p:cNvPr>
            <p:cNvSpPr txBox="1"/>
            <p:nvPr/>
          </p:nvSpPr>
          <p:spPr>
            <a:xfrm>
              <a:off x="268339" y="3597889"/>
              <a:ext cx="172819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법</a:t>
              </a: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,</a:t>
              </a: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규제에 의한 </a:t>
              </a:r>
              <a:r>
                <a:rPr lang="ko-KR" alt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펀딩</a:t>
              </a: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 절차 복잡</a:t>
              </a:r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endParaRPr>
            </a:p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비싼 수수료</a:t>
              </a:r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endParaRPr>
            </a:p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투자자 의사 결정 어려움</a:t>
              </a: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C9DB691D-9F9F-4088-A785-0237F1AEDC0B}"/>
              </a:ext>
            </a:extLst>
          </p:cNvPr>
          <p:cNvGrpSpPr/>
          <p:nvPr/>
        </p:nvGrpSpPr>
        <p:grpSpPr>
          <a:xfrm>
            <a:off x="3619396" y="4239219"/>
            <a:ext cx="4918050" cy="1268141"/>
            <a:chOff x="268339" y="3266596"/>
            <a:chExt cx="1728659" cy="1268141"/>
          </a:xfrm>
        </p:grpSpPr>
        <p:sp>
          <p:nvSpPr>
            <p:cNvPr id="51" name="Text Placeholder 17">
              <a:extLst>
                <a:ext uri="{FF2B5EF4-FFF2-40B4-BE49-F238E27FC236}">
                  <a16:creationId xmlns:a16="http://schemas.microsoft.com/office/drawing/2014/main" id="{707F81A0-3B26-4FC0-9100-D759F6DCC513}"/>
                </a:ext>
              </a:extLst>
            </p:cNvPr>
            <p:cNvSpPr txBox="1">
              <a:spLocks/>
            </p:cNvSpPr>
            <p:nvPr/>
          </p:nvSpPr>
          <p:spPr>
            <a:xfrm>
              <a:off x="268806" y="3266596"/>
              <a:ext cx="1728192" cy="196658"/>
            </a:xfrm>
            <a:prstGeom prst="rect">
              <a:avLst/>
            </a:prstGeom>
            <a:noFill/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BADIZ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774300C9-D66A-4E27-B8AB-770A644EF6D0}"/>
                </a:ext>
              </a:extLst>
            </p:cNvPr>
            <p:cNvSpPr txBox="1"/>
            <p:nvPr/>
          </p:nvSpPr>
          <p:spPr>
            <a:xfrm>
              <a:off x="268339" y="3611407"/>
              <a:ext cx="172819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빠른 </a:t>
              </a:r>
              <a:r>
                <a:rPr lang="ko-KR" alt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크라우드</a:t>
              </a: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 </a:t>
              </a:r>
              <a:r>
                <a:rPr lang="ko-KR" alt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펀딩</a:t>
              </a: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 투자</a:t>
              </a:r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endParaRPr>
            </a:p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싼 수수료</a:t>
              </a:r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endParaRPr>
            </a:p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투명한 투자 집행 </a:t>
              </a: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, </a:t>
              </a: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의사결정</a:t>
              </a:r>
            </a:p>
          </p:txBody>
        </p:sp>
      </p:grpSp>
      <p:sp>
        <p:nvSpPr>
          <p:cNvPr id="3" name="화살표: 아래쪽 2">
            <a:extLst>
              <a:ext uri="{FF2B5EF4-FFF2-40B4-BE49-F238E27FC236}">
                <a16:creationId xmlns:a16="http://schemas.microsoft.com/office/drawing/2014/main" id="{C40DE73D-3DDB-4F9F-BF23-AEBFF4D9E05F}"/>
              </a:ext>
            </a:extLst>
          </p:cNvPr>
          <p:cNvSpPr/>
          <p:nvPr/>
        </p:nvSpPr>
        <p:spPr>
          <a:xfrm>
            <a:off x="3948786" y="2965318"/>
            <a:ext cx="1246427" cy="780442"/>
          </a:xfrm>
          <a:prstGeom prst="downArrow">
            <a:avLst/>
          </a:prstGeom>
          <a:solidFill>
            <a:srgbClr val="7C001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59AF72A-BDCE-46EB-933F-5242FD19CC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2712" y="1205818"/>
            <a:ext cx="905001" cy="24768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BAE9467-8251-4F0B-A654-588825A285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7713" y="1397858"/>
            <a:ext cx="1105054" cy="41915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F7037C4-AA20-40E5-8532-D0C40EDF66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5580" y="1805759"/>
            <a:ext cx="1724266" cy="41915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9C3925E2-CC73-4BC0-8644-5C5FB25680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94040" y="1165373"/>
            <a:ext cx="1057423" cy="32389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AB6CE81-EDAD-4E0C-9908-BC953B0AFC8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88166" y="2165466"/>
            <a:ext cx="1666875" cy="36195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387B6F4C-F2F1-41E0-B004-CB44DFE1606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5171" y="3602094"/>
            <a:ext cx="1905266" cy="1905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2546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504903" y="88584"/>
            <a:ext cx="6616701" cy="513443"/>
          </a:xfrm>
        </p:spPr>
        <p:txBody>
          <a:bodyPr/>
          <a:lstStyle/>
          <a:p>
            <a:r>
              <a:rPr lang="en-US" altLang="ko-KR" dirty="0"/>
              <a:t>2-5. </a:t>
            </a:r>
            <a:r>
              <a:rPr lang="ko-KR" altLang="en-US" dirty="0"/>
              <a:t>솔루션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4A4BFCAB-86A0-4B8C-AF79-705AC20E9E79}"/>
              </a:ext>
            </a:extLst>
          </p:cNvPr>
          <p:cNvGrpSpPr/>
          <p:nvPr/>
        </p:nvGrpSpPr>
        <p:grpSpPr>
          <a:xfrm>
            <a:off x="5066210" y="1612065"/>
            <a:ext cx="1589248" cy="1063638"/>
            <a:chOff x="268338" y="3266596"/>
            <a:chExt cx="1728660" cy="1063638"/>
          </a:xfrm>
        </p:grpSpPr>
        <p:sp>
          <p:nvSpPr>
            <p:cNvPr id="22" name="Text Placeholder 17">
              <a:extLst>
                <a:ext uri="{FF2B5EF4-FFF2-40B4-BE49-F238E27FC236}">
                  <a16:creationId xmlns:a16="http://schemas.microsoft.com/office/drawing/2014/main" id="{A3B27046-8888-4EF6-B2B8-062ED0199FB8}"/>
                </a:ext>
              </a:extLst>
            </p:cNvPr>
            <p:cNvSpPr txBox="1">
              <a:spLocks/>
            </p:cNvSpPr>
            <p:nvPr/>
          </p:nvSpPr>
          <p:spPr>
            <a:xfrm>
              <a:off x="268806" y="3266596"/>
              <a:ext cx="1728192" cy="196658"/>
            </a:xfrm>
            <a:prstGeom prst="rect">
              <a:avLst/>
            </a:prstGeom>
            <a:noFill/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ko-KR" altLang="en-US" sz="1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투자자</a:t>
              </a:r>
              <a:endPara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E43600A-B24E-4EE3-9CBC-04BAF875C4EC}"/>
                </a:ext>
              </a:extLst>
            </p:cNvPr>
            <p:cNvSpPr txBox="1"/>
            <p:nvPr/>
          </p:nvSpPr>
          <p:spPr>
            <a:xfrm>
              <a:off x="268338" y="3499237"/>
              <a:ext cx="172819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보안 강화</a:t>
              </a:r>
              <a:endPara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의사 결정</a:t>
              </a:r>
              <a:endPara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투자 기회</a:t>
              </a: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CC60A919-2936-4330-8A65-5EA27CAAE39C}"/>
              </a:ext>
            </a:extLst>
          </p:cNvPr>
          <p:cNvGrpSpPr/>
          <p:nvPr/>
        </p:nvGrpSpPr>
        <p:grpSpPr>
          <a:xfrm>
            <a:off x="5071562" y="3978670"/>
            <a:ext cx="2883465" cy="931008"/>
            <a:chOff x="253141" y="3266596"/>
            <a:chExt cx="1743857" cy="931008"/>
          </a:xfrm>
        </p:grpSpPr>
        <p:sp>
          <p:nvSpPr>
            <p:cNvPr id="15" name="Text Placeholder 17">
              <a:extLst>
                <a:ext uri="{FF2B5EF4-FFF2-40B4-BE49-F238E27FC236}">
                  <a16:creationId xmlns:a16="http://schemas.microsoft.com/office/drawing/2014/main" id="{F068DA2D-553A-435E-B763-ABA3712610DB}"/>
                </a:ext>
              </a:extLst>
            </p:cNvPr>
            <p:cNvSpPr txBox="1">
              <a:spLocks/>
            </p:cNvSpPr>
            <p:nvPr/>
          </p:nvSpPr>
          <p:spPr>
            <a:xfrm>
              <a:off x="268806" y="3266596"/>
              <a:ext cx="1728192" cy="196658"/>
            </a:xfrm>
            <a:prstGeom prst="rect">
              <a:avLst/>
            </a:prstGeom>
            <a:noFill/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ko-KR" altLang="en-US" sz="1800" b="1" dirty="0"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엔터프라이즈</a:t>
              </a:r>
              <a:endPara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3467A35-A4C1-4A66-89CF-FC4D066B7E60}"/>
                </a:ext>
              </a:extLst>
            </p:cNvPr>
            <p:cNvSpPr txBox="1"/>
            <p:nvPr/>
          </p:nvSpPr>
          <p:spPr>
            <a:xfrm>
              <a:off x="253141" y="3612829"/>
              <a:ext cx="172819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유연성향상</a:t>
              </a:r>
              <a:endPara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커뮤니티</a:t>
              </a: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C30EE2AC-E04D-4755-8899-717D22EA8784}"/>
              </a:ext>
            </a:extLst>
          </p:cNvPr>
          <p:cNvGrpSpPr/>
          <p:nvPr/>
        </p:nvGrpSpPr>
        <p:grpSpPr>
          <a:xfrm>
            <a:off x="1564986" y="1612065"/>
            <a:ext cx="2881910" cy="1352328"/>
            <a:chOff x="268806" y="3266596"/>
            <a:chExt cx="1728192" cy="1352328"/>
          </a:xfrm>
        </p:grpSpPr>
        <p:sp>
          <p:nvSpPr>
            <p:cNvPr id="33" name="Text Placeholder 17">
              <a:extLst>
                <a:ext uri="{FF2B5EF4-FFF2-40B4-BE49-F238E27FC236}">
                  <a16:creationId xmlns:a16="http://schemas.microsoft.com/office/drawing/2014/main" id="{85B710B8-CCD3-42F0-945B-26A68D87BCFA}"/>
                </a:ext>
              </a:extLst>
            </p:cNvPr>
            <p:cNvSpPr txBox="1">
              <a:spLocks/>
            </p:cNvSpPr>
            <p:nvPr/>
          </p:nvSpPr>
          <p:spPr>
            <a:xfrm>
              <a:off x="268806" y="3266596"/>
              <a:ext cx="1728192" cy="196658"/>
            </a:xfrm>
            <a:prstGeom prst="rect">
              <a:avLst/>
            </a:prstGeom>
            <a:noFill/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ko-KR" altLang="en-US" sz="1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블록체인 </a:t>
              </a:r>
              <a:r>
                <a:rPr lang="ko-KR" altLang="en-US" sz="18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크라우드</a:t>
              </a:r>
              <a:r>
                <a:rPr lang="ko-KR" altLang="en-US" sz="1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 </a:t>
              </a:r>
              <a:r>
                <a:rPr lang="ko-KR" altLang="en-US" sz="18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펀딩</a:t>
              </a:r>
              <a:endPara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BF1E2DD-D3E9-4EDF-A078-E11815A4A47C}"/>
                </a:ext>
              </a:extLst>
            </p:cNvPr>
            <p:cNvSpPr txBox="1"/>
            <p:nvPr/>
          </p:nvSpPr>
          <p:spPr>
            <a:xfrm>
              <a:off x="268806" y="3541706"/>
              <a:ext cx="1728191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지분투자형</a:t>
              </a:r>
              <a:endPara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대출형</a:t>
              </a:r>
              <a:endPara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후원형</a:t>
              </a:r>
              <a:endPara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기부형</a:t>
              </a:r>
              <a:endPara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endParaRP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4C8C8943-B7C0-4D66-BFDD-930219589F66}"/>
              </a:ext>
            </a:extLst>
          </p:cNvPr>
          <p:cNvGrpSpPr/>
          <p:nvPr/>
        </p:nvGrpSpPr>
        <p:grpSpPr>
          <a:xfrm>
            <a:off x="1550278" y="3978670"/>
            <a:ext cx="2857563" cy="955614"/>
            <a:chOff x="268806" y="3266596"/>
            <a:chExt cx="1728192" cy="955614"/>
          </a:xfrm>
        </p:grpSpPr>
        <p:sp>
          <p:nvSpPr>
            <p:cNvPr id="41" name="Text Placeholder 17">
              <a:extLst>
                <a:ext uri="{FF2B5EF4-FFF2-40B4-BE49-F238E27FC236}">
                  <a16:creationId xmlns:a16="http://schemas.microsoft.com/office/drawing/2014/main" id="{147CCEFC-1A48-421B-A443-00D24FBA048A}"/>
                </a:ext>
              </a:extLst>
            </p:cNvPr>
            <p:cNvSpPr txBox="1">
              <a:spLocks/>
            </p:cNvSpPr>
            <p:nvPr/>
          </p:nvSpPr>
          <p:spPr>
            <a:xfrm>
              <a:off x="268806" y="3266596"/>
              <a:ext cx="1728192" cy="196658"/>
            </a:xfrm>
            <a:prstGeom prst="rect">
              <a:avLst/>
            </a:prstGeom>
            <a:noFill/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ko-KR" altLang="en-US" sz="1800" b="1" dirty="0"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자금 수요자</a:t>
              </a:r>
              <a:endPara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3C5C767-FA46-4F1C-B44E-E9FC17CDC0C9}"/>
                </a:ext>
              </a:extLst>
            </p:cNvPr>
            <p:cNvSpPr txBox="1"/>
            <p:nvPr/>
          </p:nvSpPr>
          <p:spPr>
            <a:xfrm>
              <a:off x="268806" y="3637435"/>
              <a:ext cx="172819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자금 조달</a:t>
              </a:r>
              <a:endPara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기회 제공</a:t>
              </a:r>
              <a:endPara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endParaRP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8C0FBCFB-E692-4018-B35E-1353F58910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3295" y="1851030"/>
            <a:ext cx="923925" cy="84772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A416232-A07A-4D8D-BBB8-D7460292DC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1914" y="4081003"/>
            <a:ext cx="809625" cy="82867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D4E0638-902B-4F92-B6F6-6D2E5520B9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95999" y="4175328"/>
            <a:ext cx="876300" cy="75247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89B0368-FCD6-4999-ACC7-C1C754BF62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00145" y="2063131"/>
            <a:ext cx="819150" cy="87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7130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1">
            <a:extLst>
              <a:ext uri="{FF2B5EF4-FFF2-40B4-BE49-F238E27FC236}">
                <a16:creationId xmlns:a16="http://schemas.microsoft.com/office/drawing/2014/main" id="{A1216CCA-CB95-4B2F-9978-280EA1BBAD2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54652" y="174060"/>
            <a:ext cx="6616701" cy="513443"/>
          </a:xfrm>
        </p:spPr>
        <p:txBody>
          <a:bodyPr/>
          <a:lstStyle/>
          <a:p>
            <a:r>
              <a:rPr lang="en-US" altLang="ko-KR" dirty="0"/>
              <a:t>2-6. </a:t>
            </a:r>
            <a:r>
              <a:rPr lang="en-US" altLang="ko-KR" dirty="0" err="1"/>
              <a:t>Bussiness</a:t>
            </a:r>
            <a:r>
              <a:rPr lang="en-US" altLang="ko-KR" dirty="0"/>
              <a:t> Model Canvas</a:t>
            </a:r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75180DA1-0156-44B6-97DF-D5C215DB62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376" y="998834"/>
            <a:ext cx="8665520" cy="486033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4E15BAE-D658-4629-B5C1-1AB6F5C5C0E6}"/>
              </a:ext>
            </a:extLst>
          </p:cNvPr>
          <p:cNvSpPr txBox="1"/>
          <p:nvPr/>
        </p:nvSpPr>
        <p:spPr>
          <a:xfrm>
            <a:off x="502230" y="1397680"/>
            <a:ext cx="1620273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b="1" dirty="0" err="1">
                <a:latin typeface="고려대학교L" panose="02020603020101020101" pitchFamily="18" charset="-127"/>
                <a:ea typeface="고려대학교L" panose="02020603020101020101" pitchFamily="18" charset="-127"/>
              </a:rPr>
              <a:t>유투버</a:t>
            </a:r>
            <a:endParaRPr lang="en-US" altLang="ko-KR" sz="1100" b="1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영화기획사</a:t>
            </a:r>
            <a:endParaRPr lang="en-US" altLang="ko-KR" sz="1100" b="1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방송종사자</a:t>
            </a:r>
            <a:endParaRPr lang="en-US" altLang="ko-KR" sz="1100" b="1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게임개발사</a:t>
            </a:r>
            <a:endParaRPr lang="en-US" altLang="ko-KR" sz="1100" b="1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학교</a:t>
            </a:r>
            <a:r>
              <a:rPr lang="en-US" altLang="ko-KR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,</a:t>
            </a: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장학재단</a:t>
            </a:r>
            <a:endParaRPr lang="en-US" altLang="ko-KR" sz="1100" b="1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복지재단</a:t>
            </a:r>
            <a:endParaRPr lang="en-US" altLang="ko-KR" sz="1100" b="1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ko-KR" altLang="en-US" sz="1200" b="1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A19ACAE-4218-4637-8909-2A69A536D52A}"/>
              </a:ext>
            </a:extLst>
          </p:cNvPr>
          <p:cNvSpPr txBox="1"/>
          <p:nvPr/>
        </p:nvSpPr>
        <p:spPr>
          <a:xfrm>
            <a:off x="2192329" y="1368476"/>
            <a:ext cx="1717463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투자대상발굴 및 심사</a:t>
            </a:r>
            <a:endParaRPr lang="en-US" altLang="ko-KR" sz="1100" b="1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투자심사</a:t>
            </a:r>
            <a:endParaRPr lang="en-US" altLang="ko-KR" sz="1100" b="1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토큰발행</a:t>
            </a:r>
            <a:endParaRPr lang="en-US" altLang="ko-KR" sz="1100" b="1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홍보</a:t>
            </a:r>
            <a:endParaRPr lang="en-US" altLang="ko-KR" sz="1100" b="1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사후관리</a:t>
            </a:r>
            <a:endParaRPr lang="en-US" altLang="ko-KR" sz="1100" b="1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기부자금 활용 감시</a:t>
            </a:r>
            <a:endParaRPr lang="en-US" altLang="ko-KR" sz="1100" b="1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총회 투표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8332AEE-85B0-4E0A-BF9B-D12A5CBBA325}"/>
              </a:ext>
            </a:extLst>
          </p:cNvPr>
          <p:cNvSpPr txBox="1"/>
          <p:nvPr/>
        </p:nvSpPr>
        <p:spPr>
          <a:xfrm>
            <a:off x="2192329" y="3058412"/>
            <a:ext cx="17653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양질의 투자대상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BD92E33-1721-4B6C-B8B3-842CA07BA3E2}"/>
              </a:ext>
            </a:extLst>
          </p:cNvPr>
          <p:cNvSpPr txBox="1"/>
          <p:nvPr/>
        </p:nvSpPr>
        <p:spPr>
          <a:xfrm>
            <a:off x="3909792" y="1305348"/>
            <a:ext cx="162027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다양한 투자기회</a:t>
            </a:r>
            <a:endParaRPr lang="en-US" altLang="ko-KR" sz="1100" b="1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성장 참여기회 제공</a:t>
            </a:r>
            <a:endParaRPr lang="en-US" altLang="ko-KR" sz="1100" b="1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원활한 자금조달</a:t>
            </a:r>
            <a:endParaRPr lang="en-US" altLang="ko-KR" sz="1100" b="1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홍보효과</a:t>
            </a:r>
            <a:endParaRPr lang="en-US" altLang="ko-KR" sz="1100" b="1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사회적 기부</a:t>
            </a:r>
            <a:endParaRPr lang="en-US" altLang="ko-KR" sz="1100" b="1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기부자금 모집</a:t>
            </a:r>
            <a:r>
              <a:rPr lang="en-US" altLang="ko-KR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,</a:t>
            </a: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 집행의 투명성확보</a:t>
            </a:r>
            <a:endParaRPr lang="en-US" altLang="ko-KR" sz="1100" b="1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공동의사결정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0B5CB47-E215-41A2-9442-E6D1B5C5BD07}"/>
              </a:ext>
            </a:extLst>
          </p:cNvPr>
          <p:cNvSpPr txBox="1"/>
          <p:nvPr/>
        </p:nvSpPr>
        <p:spPr>
          <a:xfrm>
            <a:off x="5780359" y="1336836"/>
            <a:ext cx="1434728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게시판</a:t>
            </a:r>
            <a:r>
              <a:rPr lang="en-US" altLang="ko-KR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,</a:t>
            </a: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커뮤니티</a:t>
            </a:r>
            <a:endParaRPr lang="en-US" altLang="ko-KR" sz="1100" b="1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커뮤니티 운영</a:t>
            </a:r>
            <a:endParaRPr lang="en-US" altLang="ko-KR" sz="1100" b="1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포인트</a:t>
            </a:r>
            <a:r>
              <a:rPr lang="en-US" altLang="ko-KR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,</a:t>
            </a: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마일리지</a:t>
            </a:r>
            <a:endParaRPr lang="en-US" altLang="ko-KR" sz="1100" b="1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투자그룹</a:t>
            </a:r>
            <a:r>
              <a:rPr lang="en-US" altLang="ko-KR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(</a:t>
            </a: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동호회</a:t>
            </a:r>
            <a:r>
              <a:rPr lang="en-US" altLang="ko-KR" sz="12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)</a:t>
            </a:r>
            <a:endParaRPr lang="ko-KR" altLang="en-US" sz="1200" b="1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571D75B-CE23-42BA-A4A7-67C4914BB97C}"/>
              </a:ext>
            </a:extLst>
          </p:cNvPr>
          <p:cNvSpPr txBox="1"/>
          <p:nvPr/>
        </p:nvSpPr>
        <p:spPr>
          <a:xfrm>
            <a:off x="7354739" y="1305348"/>
            <a:ext cx="19050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인터넷</a:t>
            </a:r>
            <a:r>
              <a:rPr lang="en-US" altLang="ko-KR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,</a:t>
            </a: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모바일 사용층</a:t>
            </a:r>
            <a:endParaRPr lang="en-US" altLang="ko-KR" sz="1100" b="1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SNS </a:t>
            </a: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접속 층</a:t>
            </a:r>
            <a:endParaRPr lang="en-US" altLang="ko-KR" sz="1100" b="1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나이</a:t>
            </a:r>
            <a:r>
              <a:rPr lang="en-US" altLang="ko-KR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,</a:t>
            </a: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지역 제한 없음</a:t>
            </a:r>
            <a:endParaRPr lang="en-US" altLang="ko-KR" sz="1100" b="1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객장</a:t>
            </a:r>
            <a:r>
              <a:rPr lang="en-US" altLang="ko-KR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,</a:t>
            </a: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성별 제한 없음</a:t>
            </a:r>
            <a:endParaRPr lang="en-US" altLang="ko-KR" sz="1100" b="1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35544A9-20F8-4E4F-A679-4A98ABCA1DE7}"/>
              </a:ext>
            </a:extLst>
          </p:cNvPr>
          <p:cNvSpPr txBox="1"/>
          <p:nvPr/>
        </p:nvSpPr>
        <p:spPr>
          <a:xfrm>
            <a:off x="4848932" y="4801494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선취수수료 </a:t>
            </a:r>
            <a:endParaRPr lang="en-US" altLang="ko-KR" sz="1100" b="1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광고수익 </a:t>
            </a:r>
            <a:endParaRPr lang="en-US" altLang="ko-KR" sz="1100" b="1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성공보수</a:t>
            </a:r>
            <a:endParaRPr lang="en-US" altLang="ko-KR" sz="1100" b="1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110B06A-58DF-40FA-9015-EAFD7022C1B3}"/>
              </a:ext>
            </a:extLst>
          </p:cNvPr>
          <p:cNvSpPr txBox="1"/>
          <p:nvPr/>
        </p:nvSpPr>
        <p:spPr>
          <a:xfrm>
            <a:off x="554652" y="4801494"/>
            <a:ext cx="19050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사이트구축</a:t>
            </a:r>
            <a:endParaRPr lang="en-US" altLang="ko-KR" sz="1100" b="1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서버비용</a:t>
            </a:r>
            <a:endParaRPr lang="en-US" altLang="ko-KR" sz="1100" b="1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마케팅비용</a:t>
            </a:r>
            <a:endParaRPr lang="en-US" altLang="ko-KR" sz="1100" b="1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광보비용</a:t>
            </a:r>
            <a:endParaRPr lang="en-US" altLang="ko-KR" sz="1100" b="1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C0A7BC8-0ADA-434F-9F31-77979B104C96}"/>
              </a:ext>
            </a:extLst>
          </p:cNvPr>
          <p:cNvSpPr txBox="1"/>
          <p:nvPr/>
        </p:nvSpPr>
        <p:spPr>
          <a:xfrm>
            <a:off x="5662529" y="3120611"/>
            <a:ext cx="169221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b="1" dirty="0" err="1">
                <a:latin typeface="고려대학교L" panose="02020603020101020101" pitchFamily="18" charset="-127"/>
                <a:ea typeface="고려대학교L" panose="02020603020101020101" pitchFamily="18" charset="-127"/>
              </a:rPr>
              <a:t>크라우드</a:t>
            </a: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 </a:t>
            </a:r>
            <a:r>
              <a:rPr lang="ko-KR" altLang="en-US" sz="1100" b="1" dirty="0" err="1">
                <a:latin typeface="고려대학교L" panose="02020603020101020101" pitchFamily="18" charset="-127"/>
                <a:ea typeface="고려대학교L" panose="02020603020101020101" pitchFamily="18" charset="-127"/>
              </a:rPr>
              <a:t>펀딩</a:t>
            </a: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 사이트</a:t>
            </a:r>
            <a:endParaRPr lang="en-US" altLang="ko-KR" sz="1100" b="1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어플리케이션</a:t>
            </a:r>
            <a:r>
              <a:rPr lang="en-US" altLang="ko-KR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(</a:t>
            </a: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모바일</a:t>
            </a:r>
            <a:r>
              <a:rPr lang="en-US" altLang="ko-KR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소셜미디어</a:t>
            </a:r>
            <a:r>
              <a:rPr lang="en-US" altLang="ko-KR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(SNS)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투자교육</a:t>
            </a:r>
          </a:p>
        </p:txBody>
      </p:sp>
    </p:spTree>
    <p:extLst>
      <p:ext uri="{BB962C8B-B14F-4D97-AF65-F5344CB8AC3E}">
        <p14:creationId xmlns:p14="http://schemas.microsoft.com/office/powerpoint/2010/main" val="28364898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554652" y="174060"/>
            <a:ext cx="6616701" cy="513443"/>
          </a:xfrm>
        </p:spPr>
        <p:txBody>
          <a:bodyPr/>
          <a:lstStyle/>
          <a:p>
            <a:r>
              <a:rPr lang="en-US" altLang="ko-KR" dirty="0"/>
              <a:t>2-7. BADIZ  </a:t>
            </a:r>
            <a:r>
              <a:rPr lang="ko-KR" altLang="en-US" dirty="0"/>
              <a:t>사이트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12039C7-0586-4063-8A58-14EA760B19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21" b="5053"/>
          <a:stretch/>
        </p:blipFill>
        <p:spPr>
          <a:xfrm>
            <a:off x="919241" y="841248"/>
            <a:ext cx="7557247" cy="5413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0586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BADIZ </a:t>
            </a:r>
            <a:r>
              <a:rPr lang="ko-KR" altLang="en-US" dirty="0"/>
              <a:t>사업모델</a:t>
            </a:r>
          </a:p>
        </p:txBody>
      </p:sp>
    </p:spTree>
    <p:extLst>
      <p:ext uri="{BB962C8B-B14F-4D97-AF65-F5344CB8AC3E}">
        <p14:creationId xmlns:p14="http://schemas.microsoft.com/office/powerpoint/2010/main" val="12046267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554652" y="174060"/>
            <a:ext cx="7364951" cy="513443"/>
          </a:xfrm>
        </p:spPr>
        <p:txBody>
          <a:bodyPr/>
          <a:lstStyle/>
          <a:p>
            <a:r>
              <a:rPr lang="en-US" altLang="ko-KR" dirty="0"/>
              <a:t>3-1. </a:t>
            </a:r>
            <a:r>
              <a:rPr lang="ko-KR" altLang="en-US" dirty="0"/>
              <a:t>지분투자형 블록체인 </a:t>
            </a:r>
            <a:r>
              <a:rPr lang="ko-KR" altLang="en-US" dirty="0" err="1"/>
              <a:t>크라우드펀딩</a:t>
            </a:r>
            <a:endParaRPr lang="ko-KR" altLang="en-US" dirty="0"/>
          </a:p>
        </p:txBody>
      </p:sp>
      <p:pic>
        <p:nvPicPr>
          <p:cNvPr id="5" name="그래픽 4" descr="남학생">
            <a:extLst>
              <a:ext uri="{FF2B5EF4-FFF2-40B4-BE49-F238E27FC236}">
                <a16:creationId xmlns:a16="http://schemas.microsoft.com/office/drawing/2014/main" id="{9C484176-6605-4FF7-A7AD-8D6E9ABE8E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06203" y="2963481"/>
            <a:ext cx="632879" cy="632879"/>
          </a:xfrm>
          <a:prstGeom prst="rect">
            <a:avLst/>
          </a:prstGeom>
        </p:spPr>
      </p:pic>
      <p:pic>
        <p:nvPicPr>
          <p:cNvPr id="6" name="그래픽 5" descr="남학생">
            <a:extLst>
              <a:ext uri="{FF2B5EF4-FFF2-40B4-BE49-F238E27FC236}">
                <a16:creationId xmlns:a16="http://schemas.microsoft.com/office/drawing/2014/main" id="{63D78CBA-3257-4746-9EB1-C62C2291E0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20870" y="2968185"/>
            <a:ext cx="632879" cy="632879"/>
          </a:xfrm>
          <a:prstGeom prst="rect">
            <a:avLst/>
          </a:prstGeom>
        </p:spPr>
      </p:pic>
      <p:pic>
        <p:nvPicPr>
          <p:cNvPr id="7" name="그래픽 6" descr="여학생">
            <a:extLst>
              <a:ext uri="{FF2B5EF4-FFF2-40B4-BE49-F238E27FC236}">
                <a16:creationId xmlns:a16="http://schemas.microsoft.com/office/drawing/2014/main" id="{AB413A04-2F8C-4D94-993B-02C3B86DF2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762339" y="3497916"/>
            <a:ext cx="632879" cy="632879"/>
          </a:xfrm>
          <a:prstGeom prst="rect">
            <a:avLst/>
          </a:prstGeom>
        </p:spPr>
      </p:pic>
      <p:pic>
        <p:nvPicPr>
          <p:cNvPr id="8" name="그래픽 7" descr="남학생">
            <a:extLst>
              <a:ext uri="{FF2B5EF4-FFF2-40B4-BE49-F238E27FC236}">
                <a16:creationId xmlns:a16="http://schemas.microsoft.com/office/drawing/2014/main" id="{F7BD4EC9-02A8-4A15-A7BD-3A83E0B47C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06485" y="3510016"/>
            <a:ext cx="632879" cy="632879"/>
          </a:xfrm>
          <a:prstGeom prst="rect">
            <a:avLst/>
          </a:prstGeom>
        </p:spPr>
      </p:pic>
      <p:pic>
        <p:nvPicPr>
          <p:cNvPr id="9" name="그래픽 8" descr="남학생">
            <a:extLst>
              <a:ext uri="{FF2B5EF4-FFF2-40B4-BE49-F238E27FC236}">
                <a16:creationId xmlns:a16="http://schemas.microsoft.com/office/drawing/2014/main" id="{F7CD957E-1085-4E76-95EA-3305F294D2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86724" y="3498198"/>
            <a:ext cx="632879" cy="632879"/>
          </a:xfrm>
          <a:prstGeom prst="rect">
            <a:avLst/>
          </a:prstGeom>
        </p:spPr>
      </p:pic>
      <p:pic>
        <p:nvPicPr>
          <p:cNvPr id="11" name="그래픽 10" descr="게임 컨트롤러">
            <a:extLst>
              <a:ext uri="{FF2B5EF4-FFF2-40B4-BE49-F238E27FC236}">
                <a16:creationId xmlns:a16="http://schemas.microsoft.com/office/drawing/2014/main" id="{B1C79E2E-7E2A-48F9-8B70-A9E5E9A59B4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16895" y="4061965"/>
            <a:ext cx="668314" cy="668314"/>
          </a:xfrm>
          <a:prstGeom prst="rect">
            <a:avLst/>
          </a:prstGeom>
        </p:spPr>
      </p:pic>
      <p:pic>
        <p:nvPicPr>
          <p:cNvPr id="12" name="그래픽 11" descr="삼목게임">
            <a:extLst>
              <a:ext uri="{FF2B5EF4-FFF2-40B4-BE49-F238E27FC236}">
                <a16:creationId xmlns:a16="http://schemas.microsoft.com/office/drawing/2014/main" id="{8D52DDD8-077E-467B-9BCF-59C755B021C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550736" y="3564962"/>
            <a:ext cx="668314" cy="668314"/>
          </a:xfrm>
          <a:prstGeom prst="rect">
            <a:avLst/>
          </a:prstGeom>
        </p:spPr>
      </p:pic>
      <p:pic>
        <p:nvPicPr>
          <p:cNvPr id="13" name="그래픽 12" descr="3D 유리">
            <a:extLst>
              <a:ext uri="{FF2B5EF4-FFF2-40B4-BE49-F238E27FC236}">
                <a16:creationId xmlns:a16="http://schemas.microsoft.com/office/drawing/2014/main" id="{F9A9710A-D4C1-44BD-A007-9CCA79FF5BE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670206" y="2505831"/>
            <a:ext cx="599508" cy="599508"/>
          </a:xfrm>
          <a:prstGeom prst="rect">
            <a:avLst/>
          </a:prstGeom>
        </p:spPr>
      </p:pic>
      <p:pic>
        <p:nvPicPr>
          <p:cNvPr id="14" name="그래픽 13" descr="비디오 카메라">
            <a:extLst>
              <a:ext uri="{FF2B5EF4-FFF2-40B4-BE49-F238E27FC236}">
                <a16:creationId xmlns:a16="http://schemas.microsoft.com/office/drawing/2014/main" id="{8D16EB15-F7BE-4703-A67A-95B4F3A5B45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28106" y="3472462"/>
            <a:ext cx="668314" cy="668314"/>
          </a:xfrm>
          <a:prstGeom prst="rect">
            <a:avLst/>
          </a:prstGeom>
        </p:spPr>
      </p:pic>
      <p:pic>
        <p:nvPicPr>
          <p:cNvPr id="15" name="그래픽 14" descr="팟캐스트">
            <a:extLst>
              <a:ext uri="{FF2B5EF4-FFF2-40B4-BE49-F238E27FC236}">
                <a16:creationId xmlns:a16="http://schemas.microsoft.com/office/drawing/2014/main" id="{B2810ED5-BB44-4B70-AB45-93C37741C16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359739" y="2896964"/>
            <a:ext cx="668314" cy="668314"/>
          </a:xfrm>
          <a:prstGeom prst="rect">
            <a:avLst/>
          </a:prstGeom>
        </p:spPr>
      </p:pic>
      <p:pic>
        <p:nvPicPr>
          <p:cNvPr id="16" name="그래픽 15" descr="광대">
            <a:extLst>
              <a:ext uri="{FF2B5EF4-FFF2-40B4-BE49-F238E27FC236}">
                <a16:creationId xmlns:a16="http://schemas.microsoft.com/office/drawing/2014/main" id="{757D5685-2024-46F3-AF51-406023D4A92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977509" y="2545365"/>
            <a:ext cx="668314" cy="668314"/>
          </a:xfrm>
          <a:prstGeom prst="rect">
            <a:avLst/>
          </a:prstGeom>
        </p:spPr>
      </p:pic>
      <p:pic>
        <p:nvPicPr>
          <p:cNvPr id="17" name="그래픽 16" descr="동전">
            <a:extLst>
              <a:ext uri="{FF2B5EF4-FFF2-40B4-BE49-F238E27FC236}">
                <a16:creationId xmlns:a16="http://schemas.microsoft.com/office/drawing/2014/main" id="{D5B682C2-AAA6-4C4F-B1DB-5BB5E2447DD4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6283205" y="2847685"/>
            <a:ext cx="515091" cy="465788"/>
          </a:xfrm>
          <a:prstGeom prst="rect">
            <a:avLst/>
          </a:prstGeom>
        </p:spPr>
      </p:pic>
      <p:pic>
        <p:nvPicPr>
          <p:cNvPr id="18" name="그래픽 17" descr="화폐">
            <a:extLst>
              <a:ext uri="{FF2B5EF4-FFF2-40B4-BE49-F238E27FC236}">
                <a16:creationId xmlns:a16="http://schemas.microsoft.com/office/drawing/2014/main" id="{39AF5266-25B2-4AE9-BAC7-F41D63A95E5D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6105699" y="2401635"/>
            <a:ext cx="576944" cy="521721"/>
          </a:xfrm>
          <a:prstGeom prst="rect">
            <a:avLst/>
          </a:prstGeom>
        </p:spPr>
      </p:pic>
      <p:pic>
        <p:nvPicPr>
          <p:cNvPr id="19" name="그래픽 18" descr="동전">
            <a:extLst>
              <a:ext uri="{FF2B5EF4-FFF2-40B4-BE49-F238E27FC236}">
                <a16:creationId xmlns:a16="http://schemas.microsoft.com/office/drawing/2014/main" id="{798B77C9-CD35-4DD3-8BF5-FEDEF3DD271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5876816" y="2818837"/>
            <a:ext cx="515091" cy="465788"/>
          </a:xfrm>
          <a:prstGeom prst="rect">
            <a:avLst/>
          </a:prstGeom>
        </p:spPr>
      </p:pic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6A46E6A3-8E61-49B2-904D-0DB9A564027E}"/>
              </a:ext>
            </a:extLst>
          </p:cNvPr>
          <p:cNvSpPr/>
          <p:nvPr/>
        </p:nvSpPr>
        <p:spPr>
          <a:xfrm rot="10800000">
            <a:off x="5788970" y="3286299"/>
            <a:ext cx="977435" cy="2560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화살표: 오른쪽 20">
            <a:extLst>
              <a:ext uri="{FF2B5EF4-FFF2-40B4-BE49-F238E27FC236}">
                <a16:creationId xmlns:a16="http://schemas.microsoft.com/office/drawing/2014/main" id="{21021371-54B7-46AA-8AC2-FB14DE14934E}"/>
              </a:ext>
            </a:extLst>
          </p:cNvPr>
          <p:cNvSpPr/>
          <p:nvPr/>
        </p:nvSpPr>
        <p:spPr>
          <a:xfrm>
            <a:off x="5814040" y="3641555"/>
            <a:ext cx="952365" cy="2560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그래픽 14" descr="비트코인">
            <a:extLst>
              <a:ext uri="{FF2B5EF4-FFF2-40B4-BE49-F238E27FC236}">
                <a16:creationId xmlns:a16="http://schemas.microsoft.com/office/drawing/2014/main" id="{312B0028-A6BD-48A2-89EA-82574A5F6779}"/>
              </a:ext>
            </a:extLst>
          </p:cNvPr>
          <p:cNvSpPr/>
          <p:nvPr/>
        </p:nvSpPr>
        <p:spPr>
          <a:xfrm flipH="1">
            <a:off x="6346958" y="3996811"/>
            <a:ext cx="325685" cy="363503"/>
          </a:xfrm>
          <a:custGeom>
            <a:avLst/>
            <a:gdLst>
              <a:gd name="connsiteX0" fmla="*/ 240874 w 323551"/>
              <a:gd name="connsiteY0" fmla="*/ 228373 h 516844"/>
              <a:gd name="connsiteX1" fmla="*/ 240411 w 323551"/>
              <a:gd name="connsiteY1" fmla="*/ 83888 h 516844"/>
              <a:gd name="connsiteX2" fmla="*/ 192314 w 323551"/>
              <a:gd name="connsiteY2" fmla="*/ 57033 h 516844"/>
              <a:gd name="connsiteX3" fmla="*/ 192314 w 323551"/>
              <a:gd name="connsiteY3" fmla="*/ 0 h 516844"/>
              <a:gd name="connsiteX4" fmla="*/ 156255 w 323551"/>
              <a:gd name="connsiteY4" fmla="*/ 0 h 516844"/>
              <a:gd name="connsiteX5" fmla="*/ 156255 w 323551"/>
              <a:gd name="connsiteY5" fmla="*/ 54088 h 516844"/>
              <a:gd name="connsiteX6" fmla="*/ 120196 w 323551"/>
              <a:gd name="connsiteY6" fmla="*/ 54088 h 516844"/>
              <a:gd name="connsiteX7" fmla="*/ 120196 w 323551"/>
              <a:gd name="connsiteY7" fmla="*/ 0 h 516844"/>
              <a:gd name="connsiteX8" fmla="*/ 84138 w 323551"/>
              <a:gd name="connsiteY8" fmla="*/ 0 h 516844"/>
              <a:gd name="connsiteX9" fmla="*/ 84138 w 323551"/>
              <a:gd name="connsiteY9" fmla="*/ 54088 h 516844"/>
              <a:gd name="connsiteX10" fmla="*/ 0 w 323551"/>
              <a:gd name="connsiteY10" fmla="*/ 54088 h 516844"/>
              <a:gd name="connsiteX11" fmla="*/ 0 w 323551"/>
              <a:gd name="connsiteY11" fmla="*/ 90147 h 516844"/>
              <a:gd name="connsiteX12" fmla="*/ 36059 w 323551"/>
              <a:gd name="connsiteY12" fmla="*/ 90147 h 516844"/>
              <a:gd name="connsiteX13" fmla="*/ 36059 w 323551"/>
              <a:gd name="connsiteY13" fmla="*/ 426697 h 516844"/>
              <a:gd name="connsiteX14" fmla="*/ 0 w 323551"/>
              <a:gd name="connsiteY14" fmla="*/ 426697 h 516844"/>
              <a:gd name="connsiteX15" fmla="*/ 0 w 323551"/>
              <a:gd name="connsiteY15" fmla="*/ 462756 h 516844"/>
              <a:gd name="connsiteX16" fmla="*/ 84138 w 323551"/>
              <a:gd name="connsiteY16" fmla="*/ 462756 h 516844"/>
              <a:gd name="connsiteX17" fmla="*/ 84138 w 323551"/>
              <a:gd name="connsiteY17" fmla="*/ 516845 h 516844"/>
              <a:gd name="connsiteX18" fmla="*/ 120196 w 323551"/>
              <a:gd name="connsiteY18" fmla="*/ 516845 h 516844"/>
              <a:gd name="connsiteX19" fmla="*/ 120196 w 323551"/>
              <a:gd name="connsiteY19" fmla="*/ 462756 h 516844"/>
              <a:gd name="connsiteX20" fmla="*/ 156255 w 323551"/>
              <a:gd name="connsiteY20" fmla="*/ 462756 h 516844"/>
              <a:gd name="connsiteX21" fmla="*/ 156255 w 323551"/>
              <a:gd name="connsiteY21" fmla="*/ 516845 h 516844"/>
              <a:gd name="connsiteX22" fmla="*/ 192314 w 323551"/>
              <a:gd name="connsiteY22" fmla="*/ 516845 h 516844"/>
              <a:gd name="connsiteX23" fmla="*/ 192314 w 323551"/>
              <a:gd name="connsiteY23" fmla="*/ 462756 h 516844"/>
              <a:gd name="connsiteX24" fmla="*/ 204334 w 323551"/>
              <a:gd name="connsiteY24" fmla="*/ 462756 h 516844"/>
              <a:gd name="connsiteX25" fmla="*/ 323547 w 323551"/>
              <a:gd name="connsiteY25" fmla="*/ 341585 h 516844"/>
              <a:gd name="connsiteX26" fmla="*/ 240874 w 323551"/>
              <a:gd name="connsiteY26" fmla="*/ 228373 h 516844"/>
              <a:gd name="connsiteX27" fmla="*/ 168275 w 323551"/>
              <a:gd name="connsiteY27" fmla="*/ 90147 h 516844"/>
              <a:gd name="connsiteX28" fmla="*/ 234383 w 323551"/>
              <a:gd name="connsiteY28" fmla="*/ 156255 h 516844"/>
              <a:gd name="connsiteX29" fmla="*/ 168275 w 323551"/>
              <a:gd name="connsiteY29" fmla="*/ 222363 h 516844"/>
              <a:gd name="connsiteX30" fmla="*/ 72118 w 323551"/>
              <a:gd name="connsiteY30" fmla="*/ 222363 h 516844"/>
              <a:gd name="connsiteX31" fmla="*/ 72118 w 323551"/>
              <a:gd name="connsiteY31" fmla="*/ 90147 h 516844"/>
              <a:gd name="connsiteX32" fmla="*/ 204334 w 323551"/>
              <a:gd name="connsiteY32" fmla="*/ 426697 h 516844"/>
              <a:gd name="connsiteX33" fmla="*/ 72118 w 323551"/>
              <a:gd name="connsiteY33" fmla="*/ 426697 h 516844"/>
              <a:gd name="connsiteX34" fmla="*/ 72118 w 323551"/>
              <a:gd name="connsiteY34" fmla="*/ 258422 h 516844"/>
              <a:gd name="connsiteX35" fmla="*/ 204334 w 323551"/>
              <a:gd name="connsiteY35" fmla="*/ 258422 h 516844"/>
              <a:gd name="connsiteX36" fmla="*/ 288472 w 323551"/>
              <a:gd name="connsiteY36" fmla="*/ 342560 h 516844"/>
              <a:gd name="connsiteX37" fmla="*/ 204334 w 323551"/>
              <a:gd name="connsiteY37" fmla="*/ 426697 h 516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323551" h="516844">
                <a:moveTo>
                  <a:pt x="240874" y="228373"/>
                </a:moveTo>
                <a:cubicBezTo>
                  <a:pt x="280644" y="188347"/>
                  <a:pt x="280438" y="123659"/>
                  <a:pt x="240411" y="83888"/>
                </a:cubicBezTo>
                <a:cubicBezTo>
                  <a:pt x="227140" y="70701"/>
                  <a:pt x="210503" y="61413"/>
                  <a:pt x="192314" y="57033"/>
                </a:cubicBezTo>
                <a:lnTo>
                  <a:pt x="192314" y="0"/>
                </a:lnTo>
                <a:lnTo>
                  <a:pt x="156255" y="0"/>
                </a:lnTo>
                <a:lnTo>
                  <a:pt x="156255" y="54088"/>
                </a:lnTo>
                <a:lnTo>
                  <a:pt x="120196" y="54088"/>
                </a:lnTo>
                <a:lnTo>
                  <a:pt x="120196" y="0"/>
                </a:lnTo>
                <a:lnTo>
                  <a:pt x="84138" y="0"/>
                </a:lnTo>
                <a:lnTo>
                  <a:pt x="84138" y="54088"/>
                </a:lnTo>
                <a:lnTo>
                  <a:pt x="0" y="54088"/>
                </a:lnTo>
                <a:lnTo>
                  <a:pt x="0" y="90147"/>
                </a:lnTo>
                <a:lnTo>
                  <a:pt x="36059" y="90147"/>
                </a:lnTo>
                <a:lnTo>
                  <a:pt x="36059" y="426697"/>
                </a:lnTo>
                <a:lnTo>
                  <a:pt x="0" y="426697"/>
                </a:lnTo>
                <a:lnTo>
                  <a:pt x="0" y="462756"/>
                </a:lnTo>
                <a:lnTo>
                  <a:pt x="84138" y="462756"/>
                </a:lnTo>
                <a:lnTo>
                  <a:pt x="84138" y="516845"/>
                </a:lnTo>
                <a:lnTo>
                  <a:pt x="120196" y="516845"/>
                </a:lnTo>
                <a:lnTo>
                  <a:pt x="120196" y="462756"/>
                </a:lnTo>
                <a:lnTo>
                  <a:pt x="156255" y="462756"/>
                </a:lnTo>
                <a:lnTo>
                  <a:pt x="156255" y="516845"/>
                </a:lnTo>
                <a:lnTo>
                  <a:pt x="192314" y="516845"/>
                </a:lnTo>
                <a:lnTo>
                  <a:pt x="192314" y="462756"/>
                </a:lnTo>
                <a:lnTo>
                  <a:pt x="204334" y="462756"/>
                </a:lnTo>
                <a:cubicBezTo>
                  <a:pt x="270714" y="462216"/>
                  <a:pt x="324088" y="407965"/>
                  <a:pt x="323547" y="341585"/>
                </a:cubicBezTo>
                <a:cubicBezTo>
                  <a:pt x="323127" y="290020"/>
                  <a:pt x="289863" y="244469"/>
                  <a:pt x="240874" y="228373"/>
                </a:cubicBezTo>
                <a:close/>
                <a:moveTo>
                  <a:pt x="168275" y="90147"/>
                </a:moveTo>
                <a:cubicBezTo>
                  <a:pt x="204785" y="90147"/>
                  <a:pt x="234383" y="119745"/>
                  <a:pt x="234383" y="156255"/>
                </a:cubicBezTo>
                <a:cubicBezTo>
                  <a:pt x="234383" y="192766"/>
                  <a:pt x="204785" y="222363"/>
                  <a:pt x="168275" y="222363"/>
                </a:cubicBezTo>
                <a:lnTo>
                  <a:pt x="72118" y="222363"/>
                </a:lnTo>
                <a:lnTo>
                  <a:pt x="72118" y="90147"/>
                </a:lnTo>
                <a:close/>
                <a:moveTo>
                  <a:pt x="204334" y="426697"/>
                </a:moveTo>
                <a:lnTo>
                  <a:pt x="72118" y="426697"/>
                </a:lnTo>
                <a:lnTo>
                  <a:pt x="72118" y="258422"/>
                </a:lnTo>
                <a:lnTo>
                  <a:pt x="204334" y="258422"/>
                </a:lnTo>
                <a:cubicBezTo>
                  <a:pt x="250802" y="258422"/>
                  <a:pt x="288472" y="296092"/>
                  <a:pt x="288472" y="342560"/>
                </a:cubicBezTo>
                <a:cubicBezTo>
                  <a:pt x="288472" y="389028"/>
                  <a:pt x="250802" y="426697"/>
                  <a:pt x="204334" y="426697"/>
                </a:cubicBezTo>
                <a:close/>
              </a:path>
            </a:pathLst>
          </a:custGeom>
          <a:solidFill>
            <a:srgbClr val="000000"/>
          </a:solidFill>
          <a:ln w="5953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3" name="그래픽 63" descr="비트코인">
            <a:extLst>
              <a:ext uri="{FF2B5EF4-FFF2-40B4-BE49-F238E27FC236}">
                <a16:creationId xmlns:a16="http://schemas.microsoft.com/office/drawing/2014/main" id="{B003CD60-828A-4C82-8059-5844511B6E59}"/>
              </a:ext>
            </a:extLst>
          </p:cNvPr>
          <p:cNvSpPr/>
          <p:nvPr/>
        </p:nvSpPr>
        <p:spPr>
          <a:xfrm flipH="1">
            <a:off x="5964798" y="4012606"/>
            <a:ext cx="343954" cy="347708"/>
          </a:xfrm>
          <a:custGeom>
            <a:avLst/>
            <a:gdLst>
              <a:gd name="connsiteX0" fmla="*/ 240874 w 323551"/>
              <a:gd name="connsiteY0" fmla="*/ 228373 h 516844"/>
              <a:gd name="connsiteX1" fmla="*/ 240411 w 323551"/>
              <a:gd name="connsiteY1" fmla="*/ 83888 h 516844"/>
              <a:gd name="connsiteX2" fmla="*/ 192314 w 323551"/>
              <a:gd name="connsiteY2" fmla="*/ 57033 h 516844"/>
              <a:gd name="connsiteX3" fmla="*/ 192314 w 323551"/>
              <a:gd name="connsiteY3" fmla="*/ 0 h 516844"/>
              <a:gd name="connsiteX4" fmla="*/ 156255 w 323551"/>
              <a:gd name="connsiteY4" fmla="*/ 0 h 516844"/>
              <a:gd name="connsiteX5" fmla="*/ 156255 w 323551"/>
              <a:gd name="connsiteY5" fmla="*/ 54088 h 516844"/>
              <a:gd name="connsiteX6" fmla="*/ 120196 w 323551"/>
              <a:gd name="connsiteY6" fmla="*/ 54088 h 516844"/>
              <a:gd name="connsiteX7" fmla="*/ 120196 w 323551"/>
              <a:gd name="connsiteY7" fmla="*/ 0 h 516844"/>
              <a:gd name="connsiteX8" fmla="*/ 84138 w 323551"/>
              <a:gd name="connsiteY8" fmla="*/ 0 h 516844"/>
              <a:gd name="connsiteX9" fmla="*/ 84138 w 323551"/>
              <a:gd name="connsiteY9" fmla="*/ 54088 h 516844"/>
              <a:gd name="connsiteX10" fmla="*/ 0 w 323551"/>
              <a:gd name="connsiteY10" fmla="*/ 54088 h 516844"/>
              <a:gd name="connsiteX11" fmla="*/ 0 w 323551"/>
              <a:gd name="connsiteY11" fmla="*/ 90147 h 516844"/>
              <a:gd name="connsiteX12" fmla="*/ 36059 w 323551"/>
              <a:gd name="connsiteY12" fmla="*/ 90147 h 516844"/>
              <a:gd name="connsiteX13" fmla="*/ 36059 w 323551"/>
              <a:gd name="connsiteY13" fmla="*/ 426697 h 516844"/>
              <a:gd name="connsiteX14" fmla="*/ 0 w 323551"/>
              <a:gd name="connsiteY14" fmla="*/ 426697 h 516844"/>
              <a:gd name="connsiteX15" fmla="*/ 0 w 323551"/>
              <a:gd name="connsiteY15" fmla="*/ 462756 h 516844"/>
              <a:gd name="connsiteX16" fmla="*/ 84138 w 323551"/>
              <a:gd name="connsiteY16" fmla="*/ 462756 h 516844"/>
              <a:gd name="connsiteX17" fmla="*/ 84138 w 323551"/>
              <a:gd name="connsiteY17" fmla="*/ 516845 h 516844"/>
              <a:gd name="connsiteX18" fmla="*/ 120196 w 323551"/>
              <a:gd name="connsiteY18" fmla="*/ 516845 h 516844"/>
              <a:gd name="connsiteX19" fmla="*/ 120196 w 323551"/>
              <a:gd name="connsiteY19" fmla="*/ 462756 h 516844"/>
              <a:gd name="connsiteX20" fmla="*/ 156255 w 323551"/>
              <a:gd name="connsiteY20" fmla="*/ 462756 h 516844"/>
              <a:gd name="connsiteX21" fmla="*/ 156255 w 323551"/>
              <a:gd name="connsiteY21" fmla="*/ 516845 h 516844"/>
              <a:gd name="connsiteX22" fmla="*/ 192314 w 323551"/>
              <a:gd name="connsiteY22" fmla="*/ 516845 h 516844"/>
              <a:gd name="connsiteX23" fmla="*/ 192314 w 323551"/>
              <a:gd name="connsiteY23" fmla="*/ 462756 h 516844"/>
              <a:gd name="connsiteX24" fmla="*/ 204334 w 323551"/>
              <a:gd name="connsiteY24" fmla="*/ 462756 h 516844"/>
              <a:gd name="connsiteX25" fmla="*/ 323547 w 323551"/>
              <a:gd name="connsiteY25" fmla="*/ 341585 h 516844"/>
              <a:gd name="connsiteX26" fmla="*/ 240874 w 323551"/>
              <a:gd name="connsiteY26" fmla="*/ 228373 h 516844"/>
              <a:gd name="connsiteX27" fmla="*/ 168275 w 323551"/>
              <a:gd name="connsiteY27" fmla="*/ 90147 h 516844"/>
              <a:gd name="connsiteX28" fmla="*/ 234383 w 323551"/>
              <a:gd name="connsiteY28" fmla="*/ 156255 h 516844"/>
              <a:gd name="connsiteX29" fmla="*/ 168275 w 323551"/>
              <a:gd name="connsiteY29" fmla="*/ 222363 h 516844"/>
              <a:gd name="connsiteX30" fmla="*/ 72118 w 323551"/>
              <a:gd name="connsiteY30" fmla="*/ 222363 h 516844"/>
              <a:gd name="connsiteX31" fmla="*/ 72118 w 323551"/>
              <a:gd name="connsiteY31" fmla="*/ 90147 h 516844"/>
              <a:gd name="connsiteX32" fmla="*/ 204334 w 323551"/>
              <a:gd name="connsiteY32" fmla="*/ 426697 h 516844"/>
              <a:gd name="connsiteX33" fmla="*/ 72118 w 323551"/>
              <a:gd name="connsiteY33" fmla="*/ 426697 h 516844"/>
              <a:gd name="connsiteX34" fmla="*/ 72118 w 323551"/>
              <a:gd name="connsiteY34" fmla="*/ 258422 h 516844"/>
              <a:gd name="connsiteX35" fmla="*/ 204334 w 323551"/>
              <a:gd name="connsiteY35" fmla="*/ 258422 h 516844"/>
              <a:gd name="connsiteX36" fmla="*/ 288472 w 323551"/>
              <a:gd name="connsiteY36" fmla="*/ 342560 h 516844"/>
              <a:gd name="connsiteX37" fmla="*/ 204334 w 323551"/>
              <a:gd name="connsiteY37" fmla="*/ 426697 h 516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323551" h="516844">
                <a:moveTo>
                  <a:pt x="240874" y="228373"/>
                </a:moveTo>
                <a:cubicBezTo>
                  <a:pt x="280644" y="188347"/>
                  <a:pt x="280438" y="123659"/>
                  <a:pt x="240411" y="83888"/>
                </a:cubicBezTo>
                <a:cubicBezTo>
                  <a:pt x="227140" y="70701"/>
                  <a:pt x="210503" y="61413"/>
                  <a:pt x="192314" y="57033"/>
                </a:cubicBezTo>
                <a:lnTo>
                  <a:pt x="192314" y="0"/>
                </a:lnTo>
                <a:lnTo>
                  <a:pt x="156255" y="0"/>
                </a:lnTo>
                <a:lnTo>
                  <a:pt x="156255" y="54088"/>
                </a:lnTo>
                <a:lnTo>
                  <a:pt x="120196" y="54088"/>
                </a:lnTo>
                <a:lnTo>
                  <a:pt x="120196" y="0"/>
                </a:lnTo>
                <a:lnTo>
                  <a:pt x="84138" y="0"/>
                </a:lnTo>
                <a:lnTo>
                  <a:pt x="84138" y="54088"/>
                </a:lnTo>
                <a:lnTo>
                  <a:pt x="0" y="54088"/>
                </a:lnTo>
                <a:lnTo>
                  <a:pt x="0" y="90147"/>
                </a:lnTo>
                <a:lnTo>
                  <a:pt x="36059" y="90147"/>
                </a:lnTo>
                <a:lnTo>
                  <a:pt x="36059" y="426697"/>
                </a:lnTo>
                <a:lnTo>
                  <a:pt x="0" y="426697"/>
                </a:lnTo>
                <a:lnTo>
                  <a:pt x="0" y="462756"/>
                </a:lnTo>
                <a:lnTo>
                  <a:pt x="84138" y="462756"/>
                </a:lnTo>
                <a:lnTo>
                  <a:pt x="84138" y="516845"/>
                </a:lnTo>
                <a:lnTo>
                  <a:pt x="120196" y="516845"/>
                </a:lnTo>
                <a:lnTo>
                  <a:pt x="120196" y="462756"/>
                </a:lnTo>
                <a:lnTo>
                  <a:pt x="156255" y="462756"/>
                </a:lnTo>
                <a:lnTo>
                  <a:pt x="156255" y="516845"/>
                </a:lnTo>
                <a:lnTo>
                  <a:pt x="192314" y="516845"/>
                </a:lnTo>
                <a:lnTo>
                  <a:pt x="192314" y="462756"/>
                </a:lnTo>
                <a:lnTo>
                  <a:pt x="204334" y="462756"/>
                </a:lnTo>
                <a:cubicBezTo>
                  <a:pt x="270714" y="462216"/>
                  <a:pt x="324088" y="407965"/>
                  <a:pt x="323547" y="341585"/>
                </a:cubicBezTo>
                <a:cubicBezTo>
                  <a:pt x="323127" y="290020"/>
                  <a:pt x="289863" y="244469"/>
                  <a:pt x="240874" y="228373"/>
                </a:cubicBezTo>
                <a:close/>
                <a:moveTo>
                  <a:pt x="168275" y="90147"/>
                </a:moveTo>
                <a:cubicBezTo>
                  <a:pt x="204785" y="90147"/>
                  <a:pt x="234383" y="119745"/>
                  <a:pt x="234383" y="156255"/>
                </a:cubicBezTo>
                <a:cubicBezTo>
                  <a:pt x="234383" y="192766"/>
                  <a:pt x="204785" y="222363"/>
                  <a:pt x="168275" y="222363"/>
                </a:cubicBezTo>
                <a:lnTo>
                  <a:pt x="72118" y="222363"/>
                </a:lnTo>
                <a:lnTo>
                  <a:pt x="72118" y="90147"/>
                </a:lnTo>
                <a:close/>
                <a:moveTo>
                  <a:pt x="204334" y="426697"/>
                </a:moveTo>
                <a:lnTo>
                  <a:pt x="72118" y="426697"/>
                </a:lnTo>
                <a:lnTo>
                  <a:pt x="72118" y="258422"/>
                </a:lnTo>
                <a:lnTo>
                  <a:pt x="204334" y="258422"/>
                </a:lnTo>
                <a:cubicBezTo>
                  <a:pt x="250802" y="258422"/>
                  <a:pt x="288472" y="296092"/>
                  <a:pt x="288472" y="342560"/>
                </a:cubicBezTo>
                <a:cubicBezTo>
                  <a:pt x="288472" y="389028"/>
                  <a:pt x="250802" y="426697"/>
                  <a:pt x="204334" y="426697"/>
                </a:cubicBezTo>
                <a:close/>
              </a:path>
            </a:pathLst>
          </a:custGeom>
          <a:solidFill>
            <a:srgbClr val="000000"/>
          </a:solidFill>
          <a:ln w="5953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4" name="화살표: 오른쪽 23">
            <a:extLst>
              <a:ext uri="{FF2B5EF4-FFF2-40B4-BE49-F238E27FC236}">
                <a16:creationId xmlns:a16="http://schemas.microsoft.com/office/drawing/2014/main" id="{9E938436-A2EE-4284-A75E-F1011A2737A3}"/>
              </a:ext>
            </a:extLst>
          </p:cNvPr>
          <p:cNvSpPr/>
          <p:nvPr/>
        </p:nvSpPr>
        <p:spPr>
          <a:xfrm rot="10800000">
            <a:off x="2731685" y="3274201"/>
            <a:ext cx="977435" cy="2560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화살표: 오른쪽 24">
            <a:extLst>
              <a:ext uri="{FF2B5EF4-FFF2-40B4-BE49-F238E27FC236}">
                <a16:creationId xmlns:a16="http://schemas.microsoft.com/office/drawing/2014/main" id="{5DE569CE-1E17-42C2-8868-CF4921C5F82E}"/>
              </a:ext>
            </a:extLst>
          </p:cNvPr>
          <p:cNvSpPr/>
          <p:nvPr/>
        </p:nvSpPr>
        <p:spPr>
          <a:xfrm>
            <a:off x="2756755" y="3629457"/>
            <a:ext cx="952365" cy="2560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9" name="그래픽 28" descr="상향 추세 단색으로 채워진">
            <a:extLst>
              <a:ext uri="{FF2B5EF4-FFF2-40B4-BE49-F238E27FC236}">
                <a16:creationId xmlns:a16="http://schemas.microsoft.com/office/drawing/2014/main" id="{0AFD13A9-4E6D-424E-B800-D5C0374F85DD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rcRect/>
          <a:stretch/>
        </p:blipFill>
        <p:spPr>
          <a:xfrm>
            <a:off x="2844990" y="3814355"/>
            <a:ext cx="668314" cy="668314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DEDF5777-5DDE-4851-A94A-39CF0E7AE890}"/>
              </a:ext>
            </a:extLst>
          </p:cNvPr>
          <p:cNvSpPr txBox="1"/>
          <p:nvPr/>
        </p:nvSpPr>
        <p:spPr>
          <a:xfrm>
            <a:off x="2666404" y="443656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가치상승</a:t>
            </a:r>
          </a:p>
        </p:txBody>
      </p:sp>
      <p:pic>
        <p:nvPicPr>
          <p:cNvPr id="34" name="그래픽 33" descr="문서 단색으로 채워진">
            <a:extLst>
              <a:ext uri="{FF2B5EF4-FFF2-40B4-BE49-F238E27FC236}">
                <a16:creationId xmlns:a16="http://schemas.microsoft.com/office/drawing/2014/main" id="{8149932A-8890-4FBF-8D93-C829D9F68C68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rcRect/>
          <a:stretch/>
        </p:blipFill>
        <p:spPr>
          <a:xfrm>
            <a:off x="3337128" y="2738650"/>
            <a:ext cx="521721" cy="521721"/>
          </a:xfrm>
          <a:prstGeom prst="rect">
            <a:avLst/>
          </a:prstGeom>
        </p:spPr>
      </p:pic>
      <p:pic>
        <p:nvPicPr>
          <p:cNvPr id="35" name="그래픽 34" descr="대출">
            <a:extLst>
              <a:ext uri="{FF2B5EF4-FFF2-40B4-BE49-F238E27FC236}">
                <a16:creationId xmlns:a16="http://schemas.microsoft.com/office/drawing/2014/main" id="{243FBA2F-D521-48DB-A9B9-91A940756155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2678939" y="2687335"/>
            <a:ext cx="741970" cy="592585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78E6AF4D-19FF-4402-BFA6-F4C697B92008}"/>
              </a:ext>
            </a:extLst>
          </p:cNvPr>
          <p:cNvSpPr txBox="1"/>
          <p:nvPr/>
        </p:nvSpPr>
        <p:spPr>
          <a:xfrm>
            <a:off x="2724995" y="231800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지분투자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6D3B02D-4B7D-453C-9DCC-E70542BC6418}"/>
              </a:ext>
            </a:extLst>
          </p:cNvPr>
          <p:cNvSpPr txBox="1"/>
          <p:nvPr/>
        </p:nvSpPr>
        <p:spPr>
          <a:xfrm>
            <a:off x="7645761" y="417564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/>
              <a:t>투자자</a:t>
            </a:r>
            <a:endParaRPr lang="ko-KR" altLang="en-US" b="1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8977CCB-76EB-43E8-9B31-DD54907EBB1B}"/>
              </a:ext>
            </a:extLst>
          </p:cNvPr>
          <p:cNvSpPr txBox="1"/>
          <p:nvPr/>
        </p:nvSpPr>
        <p:spPr>
          <a:xfrm>
            <a:off x="5754754" y="442566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배당수익</a:t>
            </a: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13F6288D-081D-4BB9-B5DA-247251C09848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5168" y="2562265"/>
            <a:ext cx="1905266" cy="1905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682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554652" y="174060"/>
            <a:ext cx="6616701" cy="513443"/>
          </a:xfrm>
        </p:spPr>
        <p:txBody>
          <a:bodyPr/>
          <a:lstStyle/>
          <a:p>
            <a:r>
              <a:rPr lang="en-US" altLang="ko-KR" dirty="0"/>
              <a:t>3-2. </a:t>
            </a:r>
            <a:r>
              <a:rPr lang="ko-KR" altLang="en-US" dirty="0"/>
              <a:t>대출형 블록체인 </a:t>
            </a:r>
            <a:r>
              <a:rPr lang="ko-KR" altLang="en-US" dirty="0" err="1"/>
              <a:t>크라우드펀딩</a:t>
            </a:r>
            <a:endParaRPr lang="ko-KR" altLang="en-US" dirty="0"/>
          </a:p>
        </p:txBody>
      </p:sp>
      <p:pic>
        <p:nvPicPr>
          <p:cNvPr id="5" name="그래픽 4" descr="남학생">
            <a:extLst>
              <a:ext uri="{FF2B5EF4-FFF2-40B4-BE49-F238E27FC236}">
                <a16:creationId xmlns:a16="http://schemas.microsoft.com/office/drawing/2014/main" id="{9C484176-6605-4FF7-A7AD-8D6E9ABE8E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06203" y="2963481"/>
            <a:ext cx="632879" cy="632879"/>
          </a:xfrm>
          <a:prstGeom prst="rect">
            <a:avLst/>
          </a:prstGeom>
        </p:spPr>
      </p:pic>
      <p:pic>
        <p:nvPicPr>
          <p:cNvPr id="6" name="그래픽 5" descr="남학생">
            <a:extLst>
              <a:ext uri="{FF2B5EF4-FFF2-40B4-BE49-F238E27FC236}">
                <a16:creationId xmlns:a16="http://schemas.microsoft.com/office/drawing/2014/main" id="{63D78CBA-3257-4746-9EB1-C62C2291E0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20870" y="2968185"/>
            <a:ext cx="632879" cy="632879"/>
          </a:xfrm>
          <a:prstGeom prst="rect">
            <a:avLst/>
          </a:prstGeom>
        </p:spPr>
      </p:pic>
      <p:pic>
        <p:nvPicPr>
          <p:cNvPr id="7" name="그래픽 6" descr="여학생">
            <a:extLst>
              <a:ext uri="{FF2B5EF4-FFF2-40B4-BE49-F238E27FC236}">
                <a16:creationId xmlns:a16="http://schemas.microsoft.com/office/drawing/2014/main" id="{AB413A04-2F8C-4D94-993B-02C3B86DF2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762339" y="3497916"/>
            <a:ext cx="632879" cy="632879"/>
          </a:xfrm>
          <a:prstGeom prst="rect">
            <a:avLst/>
          </a:prstGeom>
        </p:spPr>
      </p:pic>
      <p:pic>
        <p:nvPicPr>
          <p:cNvPr id="8" name="그래픽 7" descr="남학생">
            <a:extLst>
              <a:ext uri="{FF2B5EF4-FFF2-40B4-BE49-F238E27FC236}">
                <a16:creationId xmlns:a16="http://schemas.microsoft.com/office/drawing/2014/main" id="{F7BD4EC9-02A8-4A15-A7BD-3A83E0B47C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06485" y="3510016"/>
            <a:ext cx="632879" cy="632879"/>
          </a:xfrm>
          <a:prstGeom prst="rect">
            <a:avLst/>
          </a:prstGeom>
        </p:spPr>
      </p:pic>
      <p:pic>
        <p:nvPicPr>
          <p:cNvPr id="9" name="그래픽 8" descr="남학생">
            <a:extLst>
              <a:ext uri="{FF2B5EF4-FFF2-40B4-BE49-F238E27FC236}">
                <a16:creationId xmlns:a16="http://schemas.microsoft.com/office/drawing/2014/main" id="{F7CD957E-1085-4E76-95EA-3305F294D2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86724" y="3498198"/>
            <a:ext cx="632879" cy="632879"/>
          </a:xfrm>
          <a:prstGeom prst="rect">
            <a:avLst/>
          </a:prstGeom>
        </p:spPr>
      </p:pic>
      <p:pic>
        <p:nvPicPr>
          <p:cNvPr id="11" name="그래픽 10" descr="게임 컨트롤러">
            <a:extLst>
              <a:ext uri="{FF2B5EF4-FFF2-40B4-BE49-F238E27FC236}">
                <a16:creationId xmlns:a16="http://schemas.microsoft.com/office/drawing/2014/main" id="{B1C79E2E-7E2A-48F9-8B70-A9E5E9A59B4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16895" y="4061965"/>
            <a:ext cx="668314" cy="668314"/>
          </a:xfrm>
          <a:prstGeom prst="rect">
            <a:avLst/>
          </a:prstGeom>
        </p:spPr>
      </p:pic>
      <p:pic>
        <p:nvPicPr>
          <p:cNvPr id="12" name="그래픽 11" descr="삼목게임">
            <a:extLst>
              <a:ext uri="{FF2B5EF4-FFF2-40B4-BE49-F238E27FC236}">
                <a16:creationId xmlns:a16="http://schemas.microsoft.com/office/drawing/2014/main" id="{8D52DDD8-077E-467B-9BCF-59C755B021C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550736" y="3564962"/>
            <a:ext cx="668314" cy="668314"/>
          </a:xfrm>
          <a:prstGeom prst="rect">
            <a:avLst/>
          </a:prstGeom>
        </p:spPr>
      </p:pic>
      <p:pic>
        <p:nvPicPr>
          <p:cNvPr id="13" name="그래픽 12" descr="3D 유리">
            <a:extLst>
              <a:ext uri="{FF2B5EF4-FFF2-40B4-BE49-F238E27FC236}">
                <a16:creationId xmlns:a16="http://schemas.microsoft.com/office/drawing/2014/main" id="{F9A9710A-D4C1-44BD-A007-9CCA79FF5BE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670206" y="2505831"/>
            <a:ext cx="599508" cy="599508"/>
          </a:xfrm>
          <a:prstGeom prst="rect">
            <a:avLst/>
          </a:prstGeom>
        </p:spPr>
      </p:pic>
      <p:pic>
        <p:nvPicPr>
          <p:cNvPr id="14" name="그래픽 13" descr="비디오 카메라">
            <a:extLst>
              <a:ext uri="{FF2B5EF4-FFF2-40B4-BE49-F238E27FC236}">
                <a16:creationId xmlns:a16="http://schemas.microsoft.com/office/drawing/2014/main" id="{8D16EB15-F7BE-4703-A67A-95B4F3A5B45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28106" y="3472462"/>
            <a:ext cx="668314" cy="668314"/>
          </a:xfrm>
          <a:prstGeom prst="rect">
            <a:avLst/>
          </a:prstGeom>
        </p:spPr>
      </p:pic>
      <p:pic>
        <p:nvPicPr>
          <p:cNvPr id="15" name="그래픽 14" descr="팟캐스트">
            <a:extLst>
              <a:ext uri="{FF2B5EF4-FFF2-40B4-BE49-F238E27FC236}">
                <a16:creationId xmlns:a16="http://schemas.microsoft.com/office/drawing/2014/main" id="{B2810ED5-BB44-4B70-AB45-93C37741C16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359739" y="2896964"/>
            <a:ext cx="668314" cy="668314"/>
          </a:xfrm>
          <a:prstGeom prst="rect">
            <a:avLst/>
          </a:prstGeom>
        </p:spPr>
      </p:pic>
      <p:pic>
        <p:nvPicPr>
          <p:cNvPr id="16" name="그래픽 15" descr="광대">
            <a:extLst>
              <a:ext uri="{FF2B5EF4-FFF2-40B4-BE49-F238E27FC236}">
                <a16:creationId xmlns:a16="http://schemas.microsoft.com/office/drawing/2014/main" id="{757D5685-2024-46F3-AF51-406023D4A92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977509" y="2545365"/>
            <a:ext cx="668314" cy="668314"/>
          </a:xfrm>
          <a:prstGeom prst="rect">
            <a:avLst/>
          </a:prstGeom>
        </p:spPr>
      </p:pic>
      <p:pic>
        <p:nvPicPr>
          <p:cNvPr id="17" name="그래픽 16" descr="동전">
            <a:extLst>
              <a:ext uri="{FF2B5EF4-FFF2-40B4-BE49-F238E27FC236}">
                <a16:creationId xmlns:a16="http://schemas.microsoft.com/office/drawing/2014/main" id="{D5B682C2-AAA6-4C4F-B1DB-5BB5E2447DD4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6283205" y="2847685"/>
            <a:ext cx="515091" cy="465788"/>
          </a:xfrm>
          <a:prstGeom prst="rect">
            <a:avLst/>
          </a:prstGeom>
        </p:spPr>
      </p:pic>
      <p:pic>
        <p:nvPicPr>
          <p:cNvPr id="18" name="그래픽 17" descr="화폐">
            <a:extLst>
              <a:ext uri="{FF2B5EF4-FFF2-40B4-BE49-F238E27FC236}">
                <a16:creationId xmlns:a16="http://schemas.microsoft.com/office/drawing/2014/main" id="{39AF5266-25B2-4AE9-BAC7-F41D63A95E5D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6105699" y="2401635"/>
            <a:ext cx="576944" cy="521721"/>
          </a:xfrm>
          <a:prstGeom prst="rect">
            <a:avLst/>
          </a:prstGeom>
        </p:spPr>
      </p:pic>
      <p:pic>
        <p:nvPicPr>
          <p:cNvPr id="19" name="그래픽 18" descr="동전">
            <a:extLst>
              <a:ext uri="{FF2B5EF4-FFF2-40B4-BE49-F238E27FC236}">
                <a16:creationId xmlns:a16="http://schemas.microsoft.com/office/drawing/2014/main" id="{798B77C9-CD35-4DD3-8BF5-FEDEF3DD271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5876816" y="2818837"/>
            <a:ext cx="515091" cy="465788"/>
          </a:xfrm>
          <a:prstGeom prst="rect">
            <a:avLst/>
          </a:prstGeom>
        </p:spPr>
      </p:pic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6A46E6A3-8E61-49B2-904D-0DB9A564027E}"/>
              </a:ext>
            </a:extLst>
          </p:cNvPr>
          <p:cNvSpPr/>
          <p:nvPr/>
        </p:nvSpPr>
        <p:spPr>
          <a:xfrm rot="10800000">
            <a:off x="5788970" y="3286299"/>
            <a:ext cx="977435" cy="2560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화살표: 오른쪽 20">
            <a:extLst>
              <a:ext uri="{FF2B5EF4-FFF2-40B4-BE49-F238E27FC236}">
                <a16:creationId xmlns:a16="http://schemas.microsoft.com/office/drawing/2014/main" id="{21021371-54B7-46AA-8AC2-FB14DE14934E}"/>
              </a:ext>
            </a:extLst>
          </p:cNvPr>
          <p:cNvSpPr/>
          <p:nvPr/>
        </p:nvSpPr>
        <p:spPr>
          <a:xfrm>
            <a:off x="5814040" y="3641555"/>
            <a:ext cx="952365" cy="2560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그래픽 14" descr="비트코인">
            <a:extLst>
              <a:ext uri="{FF2B5EF4-FFF2-40B4-BE49-F238E27FC236}">
                <a16:creationId xmlns:a16="http://schemas.microsoft.com/office/drawing/2014/main" id="{312B0028-A6BD-48A2-89EA-82574A5F6779}"/>
              </a:ext>
            </a:extLst>
          </p:cNvPr>
          <p:cNvSpPr/>
          <p:nvPr/>
        </p:nvSpPr>
        <p:spPr>
          <a:xfrm flipH="1">
            <a:off x="6346958" y="3996811"/>
            <a:ext cx="325685" cy="363503"/>
          </a:xfrm>
          <a:custGeom>
            <a:avLst/>
            <a:gdLst>
              <a:gd name="connsiteX0" fmla="*/ 240874 w 323551"/>
              <a:gd name="connsiteY0" fmla="*/ 228373 h 516844"/>
              <a:gd name="connsiteX1" fmla="*/ 240411 w 323551"/>
              <a:gd name="connsiteY1" fmla="*/ 83888 h 516844"/>
              <a:gd name="connsiteX2" fmla="*/ 192314 w 323551"/>
              <a:gd name="connsiteY2" fmla="*/ 57033 h 516844"/>
              <a:gd name="connsiteX3" fmla="*/ 192314 w 323551"/>
              <a:gd name="connsiteY3" fmla="*/ 0 h 516844"/>
              <a:gd name="connsiteX4" fmla="*/ 156255 w 323551"/>
              <a:gd name="connsiteY4" fmla="*/ 0 h 516844"/>
              <a:gd name="connsiteX5" fmla="*/ 156255 w 323551"/>
              <a:gd name="connsiteY5" fmla="*/ 54088 h 516844"/>
              <a:gd name="connsiteX6" fmla="*/ 120196 w 323551"/>
              <a:gd name="connsiteY6" fmla="*/ 54088 h 516844"/>
              <a:gd name="connsiteX7" fmla="*/ 120196 w 323551"/>
              <a:gd name="connsiteY7" fmla="*/ 0 h 516844"/>
              <a:gd name="connsiteX8" fmla="*/ 84138 w 323551"/>
              <a:gd name="connsiteY8" fmla="*/ 0 h 516844"/>
              <a:gd name="connsiteX9" fmla="*/ 84138 w 323551"/>
              <a:gd name="connsiteY9" fmla="*/ 54088 h 516844"/>
              <a:gd name="connsiteX10" fmla="*/ 0 w 323551"/>
              <a:gd name="connsiteY10" fmla="*/ 54088 h 516844"/>
              <a:gd name="connsiteX11" fmla="*/ 0 w 323551"/>
              <a:gd name="connsiteY11" fmla="*/ 90147 h 516844"/>
              <a:gd name="connsiteX12" fmla="*/ 36059 w 323551"/>
              <a:gd name="connsiteY12" fmla="*/ 90147 h 516844"/>
              <a:gd name="connsiteX13" fmla="*/ 36059 w 323551"/>
              <a:gd name="connsiteY13" fmla="*/ 426697 h 516844"/>
              <a:gd name="connsiteX14" fmla="*/ 0 w 323551"/>
              <a:gd name="connsiteY14" fmla="*/ 426697 h 516844"/>
              <a:gd name="connsiteX15" fmla="*/ 0 w 323551"/>
              <a:gd name="connsiteY15" fmla="*/ 462756 h 516844"/>
              <a:gd name="connsiteX16" fmla="*/ 84138 w 323551"/>
              <a:gd name="connsiteY16" fmla="*/ 462756 h 516844"/>
              <a:gd name="connsiteX17" fmla="*/ 84138 w 323551"/>
              <a:gd name="connsiteY17" fmla="*/ 516845 h 516844"/>
              <a:gd name="connsiteX18" fmla="*/ 120196 w 323551"/>
              <a:gd name="connsiteY18" fmla="*/ 516845 h 516844"/>
              <a:gd name="connsiteX19" fmla="*/ 120196 w 323551"/>
              <a:gd name="connsiteY19" fmla="*/ 462756 h 516844"/>
              <a:gd name="connsiteX20" fmla="*/ 156255 w 323551"/>
              <a:gd name="connsiteY20" fmla="*/ 462756 h 516844"/>
              <a:gd name="connsiteX21" fmla="*/ 156255 w 323551"/>
              <a:gd name="connsiteY21" fmla="*/ 516845 h 516844"/>
              <a:gd name="connsiteX22" fmla="*/ 192314 w 323551"/>
              <a:gd name="connsiteY22" fmla="*/ 516845 h 516844"/>
              <a:gd name="connsiteX23" fmla="*/ 192314 w 323551"/>
              <a:gd name="connsiteY23" fmla="*/ 462756 h 516844"/>
              <a:gd name="connsiteX24" fmla="*/ 204334 w 323551"/>
              <a:gd name="connsiteY24" fmla="*/ 462756 h 516844"/>
              <a:gd name="connsiteX25" fmla="*/ 323547 w 323551"/>
              <a:gd name="connsiteY25" fmla="*/ 341585 h 516844"/>
              <a:gd name="connsiteX26" fmla="*/ 240874 w 323551"/>
              <a:gd name="connsiteY26" fmla="*/ 228373 h 516844"/>
              <a:gd name="connsiteX27" fmla="*/ 168275 w 323551"/>
              <a:gd name="connsiteY27" fmla="*/ 90147 h 516844"/>
              <a:gd name="connsiteX28" fmla="*/ 234383 w 323551"/>
              <a:gd name="connsiteY28" fmla="*/ 156255 h 516844"/>
              <a:gd name="connsiteX29" fmla="*/ 168275 w 323551"/>
              <a:gd name="connsiteY29" fmla="*/ 222363 h 516844"/>
              <a:gd name="connsiteX30" fmla="*/ 72118 w 323551"/>
              <a:gd name="connsiteY30" fmla="*/ 222363 h 516844"/>
              <a:gd name="connsiteX31" fmla="*/ 72118 w 323551"/>
              <a:gd name="connsiteY31" fmla="*/ 90147 h 516844"/>
              <a:gd name="connsiteX32" fmla="*/ 204334 w 323551"/>
              <a:gd name="connsiteY32" fmla="*/ 426697 h 516844"/>
              <a:gd name="connsiteX33" fmla="*/ 72118 w 323551"/>
              <a:gd name="connsiteY33" fmla="*/ 426697 h 516844"/>
              <a:gd name="connsiteX34" fmla="*/ 72118 w 323551"/>
              <a:gd name="connsiteY34" fmla="*/ 258422 h 516844"/>
              <a:gd name="connsiteX35" fmla="*/ 204334 w 323551"/>
              <a:gd name="connsiteY35" fmla="*/ 258422 h 516844"/>
              <a:gd name="connsiteX36" fmla="*/ 288472 w 323551"/>
              <a:gd name="connsiteY36" fmla="*/ 342560 h 516844"/>
              <a:gd name="connsiteX37" fmla="*/ 204334 w 323551"/>
              <a:gd name="connsiteY37" fmla="*/ 426697 h 516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323551" h="516844">
                <a:moveTo>
                  <a:pt x="240874" y="228373"/>
                </a:moveTo>
                <a:cubicBezTo>
                  <a:pt x="280644" y="188347"/>
                  <a:pt x="280438" y="123659"/>
                  <a:pt x="240411" y="83888"/>
                </a:cubicBezTo>
                <a:cubicBezTo>
                  <a:pt x="227140" y="70701"/>
                  <a:pt x="210503" y="61413"/>
                  <a:pt x="192314" y="57033"/>
                </a:cubicBezTo>
                <a:lnTo>
                  <a:pt x="192314" y="0"/>
                </a:lnTo>
                <a:lnTo>
                  <a:pt x="156255" y="0"/>
                </a:lnTo>
                <a:lnTo>
                  <a:pt x="156255" y="54088"/>
                </a:lnTo>
                <a:lnTo>
                  <a:pt x="120196" y="54088"/>
                </a:lnTo>
                <a:lnTo>
                  <a:pt x="120196" y="0"/>
                </a:lnTo>
                <a:lnTo>
                  <a:pt x="84138" y="0"/>
                </a:lnTo>
                <a:lnTo>
                  <a:pt x="84138" y="54088"/>
                </a:lnTo>
                <a:lnTo>
                  <a:pt x="0" y="54088"/>
                </a:lnTo>
                <a:lnTo>
                  <a:pt x="0" y="90147"/>
                </a:lnTo>
                <a:lnTo>
                  <a:pt x="36059" y="90147"/>
                </a:lnTo>
                <a:lnTo>
                  <a:pt x="36059" y="426697"/>
                </a:lnTo>
                <a:lnTo>
                  <a:pt x="0" y="426697"/>
                </a:lnTo>
                <a:lnTo>
                  <a:pt x="0" y="462756"/>
                </a:lnTo>
                <a:lnTo>
                  <a:pt x="84138" y="462756"/>
                </a:lnTo>
                <a:lnTo>
                  <a:pt x="84138" y="516845"/>
                </a:lnTo>
                <a:lnTo>
                  <a:pt x="120196" y="516845"/>
                </a:lnTo>
                <a:lnTo>
                  <a:pt x="120196" y="462756"/>
                </a:lnTo>
                <a:lnTo>
                  <a:pt x="156255" y="462756"/>
                </a:lnTo>
                <a:lnTo>
                  <a:pt x="156255" y="516845"/>
                </a:lnTo>
                <a:lnTo>
                  <a:pt x="192314" y="516845"/>
                </a:lnTo>
                <a:lnTo>
                  <a:pt x="192314" y="462756"/>
                </a:lnTo>
                <a:lnTo>
                  <a:pt x="204334" y="462756"/>
                </a:lnTo>
                <a:cubicBezTo>
                  <a:pt x="270714" y="462216"/>
                  <a:pt x="324088" y="407965"/>
                  <a:pt x="323547" y="341585"/>
                </a:cubicBezTo>
                <a:cubicBezTo>
                  <a:pt x="323127" y="290020"/>
                  <a:pt x="289863" y="244469"/>
                  <a:pt x="240874" y="228373"/>
                </a:cubicBezTo>
                <a:close/>
                <a:moveTo>
                  <a:pt x="168275" y="90147"/>
                </a:moveTo>
                <a:cubicBezTo>
                  <a:pt x="204785" y="90147"/>
                  <a:pt x="234383" y="119745"/>
                  <a:pt x="234383" y="156255"/>
                </a:cubicBezTo>
                <a:cubicBezTo>
                  <a:pt x="234383" y="192766"/>
                  <a:pt x="204785" y="222363"/>
                  <a:pt x="168275" y="222363"/>
                </a:cubicBezTo>
                <a:lnTo>
                  <a:pt x="72118" y="222363"/>
                </a:lnTo>
                <a:lnTo>
                  <a:pt x="72118" y="90147"/>
                </a:lnTo>
                <a:close/>
                <a:moveTo>
                  <a:pt x="204334" y="426697"/>
                </a:moveTo>
                <a:lnTo>
                  <a:pt x="72118" y="426697"/>
                </a:lnTo>
                <a:lnTo>
                  <a:pt x="72118" y="258422"/>
                </a:lnTo>
                <a:lnTo>
                  <a:pt x="204334" y="258422"/>
                </a:lnTo>
                <a:cubicBezTo>
                  <a:pt x="250802" y="258422"/>
                  <a:pt x="288472" y="296092"/>
                  <a:pt x="288472" y="342560"/>
                </a:cubicBezTo>
                <a:cubicBezTo>
                  <a:pt x="288472" y="389028"/>
                  <a:pt x="250802" y="426697"/>
                  <a:pt x="204334" y="426697"/>
                </a:cubicBezTo>
                <a:close/>
              </a:path>
            </a:pathLst>
          </a:custGeom>
          <a:solidFill>
            <a:srgbClr val="000000"/>
          </a:solidFill>
          <a:ln w="5953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3" name="그래픽 63" descr="비트코인">
            <a:extLst>
              <a:ext uri="{FF2B5EF4-FFF2-40B4-BE49-F238E27FC236}">
                <a16:creationId xmlns:a16="http://schemas.microsoft.com/office/drawing/2014/main" id="{B003CD60-828A-4C82-8059-5844511B6E59}"/>
              </a:ext>
            </a:extLst>
          </p:cNvPr>
          <p:cNvSpPr/>
          <p:nvPr/>
        </p:nvSpPr>
        <p:spPr>
          <a:xfrm flipH="1">
            <a:off x="5964798" y="4012606"/>
            <a:ext cx="343954" cy="347708"/>
          </a:xfrm>
          <a:custGeom>
            <a:avLst/>
            <a:gdLst>
              <a:gd name="connsiteX0" fmla="*/ 240874 w 323551"/>
              <a:gd name="connsiteY0" fmla="*/ 228373 h 516844"/>
              <a:gd name="connsiteX1" fmla="*/ 240411 w 323551"/>
              <a:gd name="connsiteY1" fmla="*/ 83888 h 516844"/>
              <a:gd name="connsiteX2" fmla="*/ 192314 w 323551"/>
              <a:gd name="connsiteY2" fmla="*/ 57033 h 516844"/>
              <a:gd name="connsiteX3" fmla="*/ 192314 w 323551"/>
              <a:gd name="connsiteY3" fmla="*/ 0 h 516844"/>
              <a:gd name="connsiteX4" fmla="*/ 156255 w 323551"/>
              <a:gd name="connsiteY4" fmla="*/ 0 h 516844"/>
              <a:gd name="connsiteX5" fmla="*/ 156255 w 323551"/>
              <a:gd name="connsiteY5" fmla="*/ 54088 h 516844"/>
              <a:gd name="connsiteX6" fmla="*/ 120196 w 323551"/>
              <a:gd name="connsiteY6" fmla="*/ 54088 h 516844"/>
              <a:gd name="connsiteX7" fmla="*/ 120196 w 323551"/>
              <a:gd name="connsiteY7" fmla="*/ 0 h 516844"/>
              <a:gd name="connsiteX8" fmla="*/ 84138 w 323551"/>
              <a:gd name="connsiteY8" fmla="*/ 0 h 516844"/>
              <a:gd name="connsiteX9" fmla="*/ 84138 w 323551"/>
              <a:gd name="connsiteY9" fmla="*/ 54088 h 516844"/>
              <a:gd name="connsiteX10" fmla="*/ 0 w 323551"/>
              <a:gd name="connsiteY10" fmla="*/ 54088 h 516844"/>
              <a:gd name="connsiteX11" fmla="*/ 0 w 323551"/>
              <a:gd name="connsiteY11" fmla="*/ 90147 h 516844"/>
              <a:gd name="connsiteX12" fmla="*/ 36059 w 323551"/>
              <a:gd name="connsiteY12" fmla="*/ 90147 h 516844"/>
              <a:gd name="connsiteX13" fmla="*/ 36059 w 323551"/>
              <a:gd name="connsiteY13" fmla="*/ 426697 h 516844"/>
              <a:gd name="connsiteX14" fmla="*/ 0 w 323551"/>
              <a:gd name="connsiteY14" fmla="*/ 426697 h 516844"/>
              <a:gd name="connsiteX15" fmla="*/ 0 w 323551"/>
              <a:gd name="connsiteY15" fmla="*/ 462756 h 516844"/>
              <a:gd name="connsiteX16" fmla="*/ 84138 w 323551"/>
              <a:gd name="connsiteY16" fmla="*/ 462756 h 516844"/>
              <a:gd name="connsiteX17" fmla="*/ 84138 w 323551"/>
              <a:gd name="connsiteY17" fmla="*/ 516845 h 516844"/>
              <a:gd name="connsiteX18" fmla="*/ 120196 w 323551"/>
              <a:gd name="connsiteY18" fmla="*/ 516845 h 516844"/>
              <a:gd name="connsiteX19" fmla="*/ 120196 w 323551"/>
              <a:gd name="connsiteY19" fmla="*/ 462756 h 516844"/>
              <a:gd name="connsiteX20" fmla="*/ 156255 w 323551"/>
              <a:gd name="connsiteY20" fmla="*/ 462756 h 516844"/>
              <a:gd name="connsiteX21" fmla="*/ 156255 w 323551"/>
              <a:gd name="connsiteY21" fmla="*/ 516845 h 516844"/>
              <a:gd name="connsiteX22" fmla="*/ 192314 w 323551"/>
              <a:gd name="connsiteY22" fmla="*/ 516845 h 516844"/>
              <a:gd name="connsiteX23" fmla="*/ 192314 w 323551"/>
              <a:gd name="connsiteY23" fmla="*/ 462756 h 516844"/>
              <a:gd name="connsiteX24" fmla="*/ 204334 w 323551"/>
              <a:gd name="connsiteY24" fmla="*/ 462756 h 516844"/>
              <a:gd name="connsiteX25" fmla="*/ 323547 w 323551"/>
              <a:gd name="connsiteY25" fmla="*/ 341585 h 516844"/>
              <a:gd name="connsiteX26" fmla="*/ 240874 w 323551"/>
              <a:gd name="connsiteY26" fmla="*/ 228373 h 516844"/>
              <a:gd name="connsiteX27" fmla="*/ 168275 w 323551"/>
              <a:gd name="connsiteY27" fmla="*/ 90147 h 516844"/>
              <a:gd name="connsiteX28" fmla="*/ 234383 w 323551"/>
              <a:gd name="connsiteY28" fmla="*/ 156255 h 516844"/>
              <a:gd name="connsiteX29" fmla="*/ 168275 w 323551"/>
              <a:gd name="connsiteY29" fmla="*/ 222363 h 516844"/>
              <a:gd name="connsiteX30" fmla="*/ 72118 w 323551"/>
              <a:gd name="connsiteY30" fmla="*/ 222363 h 516844"/>
              <a:gd name="connsiteX31" fmla="*/ 72118 w 323551"/>
              <a:gd name="connsiteY31" fmla="*/ 90147 h 516844"/>
              <a:gd name="connsiteX32" fmla="*/ 204334 w 323551"/>
              <a:gd name="connsiteY32" fmla="*/ 426697 h 516844"/>
              <a:gd name="connsiteX33" fmla="*/ 72118 w 323551"/>
              <a:gd name="connsiteY33" fmla="*/ 426697 h 516844"/>
              <a:gd name="connsiteX34" fmla="*/ 72118 w 323551"/>
              <a:gd name="connsiteY34" fmla="*/ 258422 h 516844"/>
              <a:gd name="connsiteX35" fmla="*/ 204334 w 323551"/>
              <a:gd name="connsiteY35" fmla="*/ 258422 h 516844"/>
              <a:gd name="connsiteX36" fmla="*/ 288472 w 323551"/>
              <a:gd name="connsiteY36" fmla="*/ 342560 h 516844"/>
              <a:gd name="connsiteX37" fmla="*/ 204334 w 323551"/>
              <a:gd name="connsiteY37" fmla="*/ 426697 h 516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323551" h="516844">
                <a:moveTo>
                  <a:pt x="240874" y="228373"/>
                </a:moveTo>
                <a:cubicBezTo>
                  <a:pt x="280644" y="188347"/>
                  <a:pt x="280438" y="123659"/>
                  <a:pt x="240411" y="83888"/>
                </a:cubicBezTo>
                <a:cubicBezTo>
                  <a:pt x="227140" y="70701"/>
                  <a:pt x="210503" y="61413"/>
                  <a:pt x="192314" y="57033"/>
                </a:cubicBezTo>
                <a:lnTo>
                  <a:pt x="192314" y="0"/>
                </a:lnTo>
                <a:lnTo>
                  <a:pt x="156255" y="0"/>
                </a:lnTo>
                <a:lnTo>
                  <a:pt x="156255" y="54088"/>
                </a:lnTo>
                <a:lnTo>
                  <a:pt x="120196" y="54088"/>
                </a:lnTo>
                <a:lnTo>
                  <a:pt x="120196" y="0"/>
                </a:lnTo>
                <a:lnTo>
                  <a:pt x="84138" y="0"/>
                </a:lnTo>
                <a:lnTo>
                  <a:pt x="84138" y="54088"/>
                </a:lnTo>
                <a:lnTo>
                  <a:pt x="0" y="54088"/>
                </a:lnTo>
                <a:lnTo>
                  <a:pt x="0" y="90147"/>
                </a:lnTo>
                <a:lnTo>
                  <a:pt x="36059" y="90147"/>
                </a:lnTo>
                <a:lnTo>
                  <a:pt x="36059" y="426697"/>
                </a:lnTo>
                <a:lnTo>
                  <a:pt x="0" y="426697"/>
                </a:lnTo>
                <a:lnTo>
                  <a:pt x="0" y="462756"/>
                </a:lnTo>
                <a:lnTo>
                  <a:pt x="84138" y="462756"/>
                </a:lnTo>
                <a:lnTo>
                  <a:pt x="84138" y="516845"/>
                </a:lnTo>
                <a:lnTo>
                  <a:pt x="120196" y="516845"/>
                </a:lnTo>
                <a:lnTo>
                  <a:pt x="120196" y="462756"/>
                </a:lnTo>
                <a:lnTo>
                  <a:pt x="156255" y="462756"/>
                </a:lnTo>
                <a:lnTo>
                  <a:pt x="156255" y="516845"/>
                </a:lnTo>
                <a:lnTo>
                  <a:pt x="192314" y="516845"/>
                </a:lnTo>
                <a:lnTo>
                  <a:pt x="192314" y="462756"/>
                </a:lnTo>
                <a:lnTo>
                  <a:pt x="204334" y="462756"/>
                </a:lnTo>
                <a:cubicBezTo>
                  <a:pt x="270714" y="462216"/>
                  <a:pt x="324088" y="407965"/>
                  <a:pt x="323547" y="341585"/>
                </a:cubicBezTo>
                <a:cubicBezTo>
                  <a:pt x="323127" y="290020"/>
                  <a:pt x="289863" y="244469"/>
                  <a:pt x="240874" y="228373"/>
                </a:cubicBezTo>
                <a:close/>
                <a:moveTo>
                  <a:pt x="168275" y="90147"/>
                </a:moveTo>
                <a:cubicBezTo>
                  <a:pt x="204785" y="90147"/>
                  <a:pt x="234383" y="119745"/>
                  <a:pt x="234383" y="156255"/>
                </a:cubicBezTo>
                <a:cubicBezTo>
                  <a:pt x="234383" y="192766"/>
                  <a:pt x="204785" y="222363"/>
                  <a:pt x="168275" y="222363"/>
                </a:cubicBezTo>
                <a:lnTo>
                  <a:pt x="72118" y="222363"/>
                </a:lnTo>
                <a:lnTo>
                  <a:pt x="72118" y="90147"/>
                </a:lnTo>
                <a:close/>
                <a:moveTo>
                  <a:pt x="204334" y="426697"/>
                </a:moveTo>
                <a:lnTo>
                  <a:pt x="72118" y="426697"/>
                </a:lnTo>
                <a:lnTo>
                  <a:pt x="72118" y="258422"/>
                </a:lnTo>
                <a:lnTo>
                  <a:pt x="204334" y="258422"/>
                </a:lnTo>
                <a:cubicBezTo>
                  <a:pt x="250802" y="258422"/>
                  <a:pt x="288472" y="296092"/>
                  <a:pt x="288472" y="342560"/>
                </a:cubicBezTo>
                <a:cubicBezTo>
                  <a:pt x="288472" y="389028"/>
                  <a:pt x="250802" y="426697"/>
                  <a:pt x="204334" y="426697"/>
                </a:cubicBezTo>
                <a:close/>
              </a:path>
            </a:pathLst>
          </a:custGeom>
          <a:solidFill>
            <a:srgbClr val="000000"/>
          </a:solidFill>
          <a:ln w="5953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4" name="화살표: 오른쪽 23">
            <a:extLst>
              <a:ext uri="{FF2B5EF4-FFF2-40B4-BE49-F238E27FC236}">
                <a16:creationId xmlns:a16="http://schemas.microsoft.com/office/drawing/2014/main" id="{9E938436-A2EE-4284-A75E-F1011A2737A3}"/>
              </a:ext>
            </a:extLst>
          </p:cNvPr>
          <p:cNvSpPr/>
          <p:nvPr/>
        </p:nvSpPr>
        <p:spPr>
          <a:xfrm rot="10800000">
            <a:off x="2731685" y="3274201"/>
            <a:ext cx="977435" cy="2560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화살표: 오른쪽 24">
            <a:extLst>
              <a:ext uri="{FF2B5EF4-FFF2-40B4-BE49-F238E27FC236}">
                <a16:creationId xmlns:a16="http://schemas.microsoft.com/office/drawing/2014/main" id="{5DE569CE-1E17-42C2-8868-CF4921C5F82E}"/>
              </a:ext>
            </a:extLst>
          </p:cNvPr>
          <p:cNvSpPr/>
          <p:nvPr/>
        </p:nvSpPr>
        <p:spPr>
          <a:xfrm>
            <a:off x="2756755" y="3629457"/>
            <a:ext cx="952365" cy="2560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그래픽 26" descr="문서 단색으로 채워진">
            <a:extLst>
              <a:ext uri="{FF2B5EF4-FFF2-40B4-BE49-F238E27FC236}">
                <a16:creationId xmlns:a16="http://schemas.microsoft.com/office/drawing/2014/main" id="{8CB4254E-AF58-4607-A7A6-5B9E4DC29165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rcRect/>
          <a:stretch/>
        </p:blipFill>
        <p:spPr>
          <a:xfrm>
            <a:off x="3337128" y="2738650"/>
            <a:ext cx="521721" cy="521721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D6B3EB2E-A831-47B1-A668-5CA8C4088C9F}"/>
              </a:ext>
            </a:extLst>
          </p:cNvPr>
          <p:cNvSpPr txBox="1"/>
          <p:nvPr/>
        </p:nvSpPr>
        <p:spPr>
          <a:xfrm>
            <a:off x="5754754" y="442566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이자수익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EDF5777-5DDE-4851-A94A-39CF0E7AE890}"/>
              </a:ext>
            </a:extLst>
          </p:cNvPr>
          <p:cNvSpPr txBox="1"/>
          <p:nvPr/>
        </p:nvSpPr>
        <p:spPr>
          <a:xfrm>
            <a:off x="2973879" y="441648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이자</a:t>
            </a:r>
          </a:p>
        </p:txBody>
      </p:sp>
      <p:pic>
        <p:nvPicPr>
          <p:cNvPr id="32" name="그래픽 31" descr="동전">
            <a:extLst>
              <a:ext uri="{FF2B5EF4-FFF2-40B4-BE49-F238E27FC236}">
                <a16:creationId xmlns:a16="http://schemas.microsoft.com/office/drawing/2014/main" id="{D63441CA-830F-443E-94E8-C4A046F04E10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266652" y="3962453"/>
            <a:ext cx="515091" cy="465788"/>
          </a:xfrm>
          <a:prstGeom prst="rect">
            <a:avLst/>
          </a:prstGeom>
        </p:spPr>
      </p:pic>
      <p:pic>
        <p:nvPicPr>
          <p:cNvPr id="33" name="그래픽 32" descr="동전">
            <a:extLst>
              <a:ext uri="{FF2B5EF4-FFF2-40B4-BE49-F238E27FC236}">
                <a16:creationId xmlns:a16="http://schemas.microsoft.com/office/drawing/2014/main" id="{08EFDB7D-3A2C-4D8E-B5D7-EB694D0FB195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2860263" y="3933605"/>
            <a:ext cx="515091" cy="465788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CA70B9FD-44DC-4CF0-A083-4ED094DD4C54}"/>
              </a:ext>
            </a:extLst>
          </p:cNvPr>
          <p:cNvSpPr txBox="1"/>
          <p:nvPr/>
        </p:nvSpPr>
        <p:spPr>
          <a:xfrm>
            <a:off x="2724995" y="236956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대출계약</a:t>
            </a:r>
          </a:p>
        </p:txBody>
      </p:sp>
      <p:pic>
        <p:nvPicPr>
          <p:cNvPr id="40" name="그래픽 39" descr="대출">
            <a:extLst>
              <a:ext uri="{FF2B5EF4-FFF2-40B4-BE49-F238E27FC236}">
                <a16:creationId xmlns:a16="http://schemas.microsoft.com/office/drawing/2014/main" id="{E3939491-9DED-4E80-B7D1-3852D6B7E9EC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678939" y="2687335"/>
            <a:ext cx="741970" cy="592585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F2EA7699-BAF0-48D0-9566-70C87F1703F9}"/>
              </a:ext>
            </a:extLst>
          </p:cNvPr>
          <p:cNvSpPr txBox="1"/>
          <p:nvPr/>
        </p:nvSpPr>
        <p:spPr>
          <a:xfrm>
            <a:off x="7645761" y="417564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/>
              <a:t>투자자</a:t>
            </a:r>
            <a:endParaRPr lang="ko-KR" altLang="en-US" b="1" dirty="0"/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43BCE4F3-35B1-4D31-8221-DA9B75A26448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6745" y="2575753"/>
            <a:ext cx="1905266" cy="1905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5322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554652" y="174060"/>
            <a:ext cx="6616701" cy="513443"/>
          </a:xfrm>
        </p:spPr>
        <p:txBody>
          <a:bodyPr/>
          <a:lstStyle/>
          <a:p>
            <a:r>
              <a:rPr lang="en-US" altLang="ko-KR" dirty="0"/>
              <a:t>3-3. </a:t>
            </a:r>
            <a:r>
              <a:rPr lang="ko-KR" altLang="en-US" dirty="0"/>
              <a:t>후원형 블록체인 </a:t>
            </a:r>
            <a:r>
              <a:rPr lang="ko-KR" altLang="en-US" dirty="0" err="1"/>
              <a:t>크라우드펀딩</a:t>
            </a:r>
            <a:endParaRPr lang="ko-KR" altLang="en-US" dirty="0"/>
          </a:p>
        </p:txBody>
      </p:sp>
      <p:pic>
        <p:nvPicPr>
          <p:cNvPr id="5" name="그래픽 4" descr="남학생">
            <a:extLst>
              <a:ext uri="{FF2B5EF4-FFF2-40B4-BE49-F238E27FC236}">
                <a16:creationId xmlns:a16="http://schemas.microsoft.com/office/drawing/2014/main" id="{9C484176-6605-4FF7-A7AD-8D6E9ABE8E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06203" y="2963481"/>
            <a:ext cx="632879" cy="632879"/>
          </a:xfrm>
          <a:prstGeom prst="rect">
            <a:avLst/>
          </a:prstGeom>
        </p:spPr>
      </p:pic>
      <p:pic>
        <p:nvPicPr>
          <p:cNvPr id="6" name="그래픽 5" descr="남학생">
            <a:extLst>
              <a:ext uri="{FF2B5EF4-FFF2-40B4-BE49-F238E27FC236}">
                <a16:creationId xmlns:a16="http://schemas.microsoft.com/office/drawing/2014/main" id="{63D78CBA-3257-4746-9EB1-C62C2291E0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20870" y="2968185"/>
            <a:ext cx="632879" cy="632879"/>
          </a:xfrm>
          <a:prstGeom prst="rect">
            <a:avLst/>
          </a:prstGeom>
        </p:spPr>
      </p:pic>
      <p:pic>
        <p:nvPicPr>
          <p:cNvPr id="7" name="그래픽 6" descr="여학생">
            <a:extLst>
              <a:ext uri="{FF2B5EF4-FFF2-40B4-BE49-F238E27FC236}">
                <a16:creationId xmlns:a16="http://schemas.microsoft.com/office/drawing/2014/main" id="{AB413A04-2F8C-4D94-993B-02C3B86DF2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762339" y="3497916"/>
            <a:ext cx="632879" cy="632879"/>
          </a:xfrm>
          <a:prstGeom prst="rect">
            <a:avLst/>
          </a:prstGeom>
        </p:spPr>
      </p:pic>
      <p:pic>
        <p:nvPicPr>
          <p:cNvPr id="8" name="그래픽 7" descr="남학생">
            <a:extLst>
              <a:ext uri="{FF2B5EF4-FFF2-40B4-BE49-F238E27FC236}">
                <a16:creationId xmlns:a16="http://schemas.microsoft.com/office/drawing/2014/main" id="{F7BD4EC9-02A8-4A15-A7BD-3A83E0B47C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06485" y="3510016"/>
            <a:ext cx="632879" cy="632879"/>
          </a:xfrm>
          <a:prstGeom prst="rect">
            <a:avLst/>
          </a:prstGeom>
        </p:spPr>
      </p:pic>
      <p:pic>
        <p:nvPicPr>
          <p:cNvPr id="9" name="그래픽 8" descr="남학생">
            <a:extLst>
              <a:ext uri="{FF2B5EF4-FFF2-40B4-BE49-F238E27FC236}">
                <a16:creationId xmlns:a16="http://schemas.microsoft.com/office/drawing/2014/main" id="{F7CD957E-1085-4E76-95EA-3305F294D2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86724" y="3498198"/>
            <a:ext cx="632879" cy="632879"/>
          </a:xfrm>
          <a:prstGeom prst="rect">
            <a:avLst/>
          </a:prstGeom>
        </p:spPr>
      </p:pic>
      <p:pic>
        <p:nvPicPr>
          <p:cNvPr id="17" name="그래픽 16" descr="동전">
            <a:extLst>
              <a:ext uri="{FF2B5EF4-FFF2-40B4-BE49-F238E27FC236}">
                <a16:creationId xmlns:a16="http://schemas.microsoft.com/office/drawing/2014/main" id="{D5B682C2-AAA6-4C4F-B1DB-5BB5E2447DD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283205" y="2847685"/>
            <a:ext cx="515091" cy="465788"/>
          </a:xfrm>
          <a:prstGeom prst="rect">
            <a:avLst/>
          </a:prstGeom>
        </p:spPr>
      </p:pic>
      <p:pic>
        <p:nvPicPr>
          <p:cNvPr id="18" name="그래픽 17" descr="화폐">
            <a:extLst>
              <a:ext uri="{FF2B5EF4-FFF2-40B4-BE49-F238E27FC236}">
                <a16:creationId xmlns:a16="http://schemas.microsoft.com/office/drawing/2014/main" id="{39AF5266-25B2-4AE9-BAC7-F41D63A95E5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105699" y="2401635"/>
            <a:ext cx="576944" cy="521721"/>
          </a:xfrm>
          <a:prstGeom prst="rect">
            <a:avLst/>
          </a:prstGeom>
        </p:spPr>
      </p:pic>
      <p:pic>
        <p:nvPicPr>
          <p:cNvPr id="19" name="그래픽 18" descr="동전">
            <a:extLst>
              <a:ext uri="{FF2B5EF4-FFF2-40B4-BE49-F238E27FC236}">
                <a16:creationId xmlns:a16="http://schemas.microsoft.com/office/drawing/2014/main" id="{798B77C9-CD35-4DD3-8BF5-FEDEF3DD271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876816" y="2818837"/>
            <a:ext cx="515091" cy="465788"/>
          </a:xfrm>
          <a:prstGeom prst="rect">
            <a:avLst/>
          </a:prstGeom>
        </p:spPr>
      </p:pic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6A46E6A3-8E61-49B2-904D-0DB9A564027E}"/>
              </a:ext>
            </a:extLst>
          </p:cNvPr>
          <p:cNvSpPr/>
          <p:nvPr/>
        </p:nvSpPr>
        <p:spPr>
          <a:xfrm rot="10800000">
            <a:off x="5788970" y="3286299"/>
            <a:ext cx="977435" cy="2560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화살표: 오른쪽 20">
            <a:extLst>
              <a:ext uri="{FF2B5EF4-FFF2-40B4-BE49-F238E27FC236}">
                <a16:creationId xmlns:a16="http://schemas.microsoft.com/office/drawing/2014/main" id="{21021371-54B7-46AA-8AC2-FB14DE14934E}"/>
              </a:ext>
            </a:extLst>
          </p:cNvPr>
          <p:cNvSpPr/>
          <p:nvPr/>
        </p:nvSpPr>
        <p:spPr>
          <a:xfrm>
            <a:off x="5814040" y="3641555"/>
            <a:ext cx="952365" cy="2560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그래픽 14" descr="비트코인">
            <a:extLst>
              <a:ext uri="{FF2B5EF4-FFF2-40B4-BE49-F238E27FC236}">
                <a16:creationId xmlns:a16="http://schemas.microsoft.com/office/drawing/2014/main" id="{312B0028-A6BD-48A2-89EA-82574A5F6779}"/>
              </a:ext>
            </a:extLst>
          </p:cNvPr>
          <p:cNvSpPr/>
          <p:nvPr/>
        </p:nvSpPr>
        <p:spPr>
          <a:xfrm flipH="1">
            <a:off x="6347814" y="4004708"/>
            <a:ext cx="325685" cy="363503"/>
          </a:xfrm>
          <a:custGeom>
            <a:avLst/>
            <a:gdLst>
              <a:gd name="connsiteX0" fmla="*/ 240874 w 323551"/>
              <a:gd name="connsiteY0" fmla="*/ 228373 h 516844"/>
              <a:gd name="connsiteX1" fmla="*/ 240411 w 323551"/>
              <a:gd name="connsiteY1" fmla="*/ 83888 h 516844"/>
              <a:gd name="connsiteX2" fmla="*/ 192314 w 323551"/>
              <a:gd name="connsiteY2" fmla="*/ 57033 h 516844"/>
              <a:gd name="connsiteX3" fmla="*/ 192314 w 323551"/>
              <a:gd name="connsiteY3" fmla="*/ 0 h 516844"/>
              <a:gd name="connsiteX4" fmla="*/ 156255 w 323551"/>
              <a:gd name="connsiteY4" fmla="*/ 0 h 516844"/>
              <a:gd name="connsiteX5" fmla="*/ 156255 w 323551"/>
              <a:gd name="connsiteY5" fmla="*/ 54088 h 516844"/>
              <a:gd name="connsiteX6" fmla="*/ 120196 w 323551"/>
              <a:gd name="connsiteY6" fmla="*/ 54088 h 516844"/>
              <a:gd name="connsiteX7" fmla="*/ 120196 w 323551"/>
              <a:gd name="connsiteY7" fmla="*/ 0 h 516844"/>
              <a:gd name="connsiteX8" fmla="*/ 84138 w 323551"/>
              <a:gd name="connsiteY8" fmla="*/ 0 h 516844"/>
              <a:gd name="connsiteX9" fmla="*/ 84138 w 323551"/>
              <a:gd name="connsiteY9" fmla="*/ 54088 h 516844"/>
              <a:gd name="connsiteX10" fmla="*/ 0 w 323551"/>
              <a:gd name="connsiteY10" fmla="*/ 54088 h 516844"/>
              <a:gd name="connsiteX11" fmla="*/ 0 w 323551"/>
              <a:gd name="connsiteY11" fmla="*/ 90147 h 516844"/>
              <a:gd name="connsiteX12" fmla="*/ 36059 w 323551"/>
              <a:gd name="connsiteY12" fmla="*/ 90147 h 516844"/>
              <a:gd name="connsiteX13" fmla="*/ 36059 w 323551"/>
              <a:gd name="connsiteY13" fmla="*/ 426697 h 516844"/>
              <a:gd name="connsiteX14" fmla="*/ 0 w 323551"/>
              <a:gd name="connsiteY14" fmla="*/ 426697 h 516844"/>
              <a:gd name="connsiteX15" fmla="*/ 0 w 323551"/>
              <a:gd name="connsiteY15" fmla="*/ 462756 h 516844"/>
              <a:gd name="connsiteX16" fmla="*/ 84138 w 323551"/>
              <a:gd name="connsiteY16" fmla="*/ 462756 h 516844"/>
              <a:gd name="connsiteX17" fmla="*/ 84138 w 323551"/>
              <a:gd name="connsiteY17" fmla="*/ 516845 h 516844"/>
              <a:gd name="connsiteX18" fmla="*/ 120196 w 323551"/>
              <a:gd name="connsiteY18" fmla="*/ 516845 h 516844"/>
              <a:gd name="connsiteX19" fmla="*/ 120196 w 323551"/>
              <a:gd name="connsiteY19" fmla="*/ 462756 h 516844"/>
              <a:gd name="connsiteX20" fmla="*/ 156255 w 323551"/>
              <a:gd name="connsiteY20" fmla="*/ 462756 h 516844"/>
              <a:gd name="connsiteX21" fmla="*/ 156255 w 323551"/>
              <a:gd name="connsiteY21" fmla="*/ 516845 h 516844"/>
              <a:gd name="connsiteX22" fmla="*/ 192314 w 323551"/>
              <a:gd name="connsiteY22" fmla="*/ 516845 h 516844"/>
              <a:gd name="connsiteX23" fmla="*/ 192314 w 323551"/>
              <a:gd name="connsiteY23" fmla="*/ 462756 h 516844"/>
              <a:gd name="connsiteX24" fmla="*/ 204334 w 323551"/>
              <a:gd name="connsiteY24" fmla="*/ 462756 h 516844"/>
              <a:gd name="connsiteX25" fmla="*/ 323547 w 323551"/>
              <a:gd name="connsiteY25" fmla="*/ 341585 h 516844"/>
              <a:gd name="connsiteX26" fmla="*/ 240874 w 323551"/>
              <a:gd name="connsiteY26" fmla="*/ 228373 h 516844"/>
              <a:gd name="connsiteX27" fmla="*/ 168275 w 323551"/>
              <a:gd name="connsiteY27" fmla="*/ 90147 h 516844"/>
              <a:gd name="connsiteX28" fmla="*/ 234383 w 323551"/>
              <a:gd name="connsiteY28" fmla="*/ 156255 h 516844"/>
              <a:gd name="connsiteX29" fmla="*/ 168275 w 323551"/>
              <a:gd name="connsiteY29" fmla="*/ 222363 h 516844"/>
              <a:gd name="connsiteX30" fmla="*/ 72118 w 323551"/>
              <a:gd name="connsiteY30" fmla="*/ 222363 h 516844"/>
              <a:gd name="connsiteX31" fmla="*/ 72118 w 323551"/>
              <a:gd name="connsiteY31" fmla="*/ 90147 h 516844"/>
              <a:gd name="connsiteX32" fmla="*/ 204334 w 323551"/>
              <a:gd name="connsiteY32" fmla="*/ 426697 h 516844"/>
              <a:gd name="connsiteX33" fmla="*/ 72118 w 323551"/>
              <a:gd name="connsiteY33" fmla="*/ 426697 h 516844"/>
              <a:gd name="connsiteX34" fmla="*/ 72118 w 323551"/>
              <a:gd name="connsiteY34" fmla="*/ 258422 h 516844"/>
              <a:gd name="connsiteX35" fmla="*/ 204334 w 323551"/>
              <a:gd name="connsiteY35" fmla="*/ 258422 h 516844"/>
              <a:gd name="connsiteX36" fmla="*/ 288472 w 323551"/>
              <a:gd name="connsiteY36" fmla="*/ 342560 h 516844"/>
              <a:gd name="connsiteX37" fmla="*/ 204334 w 323551"/>
              <a:gd name="connsiteY37" fmla="*/ 426697 h 516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323551" h="516844">
                <a:moveTo>
                  <a:pt x="240874" y="228373"/>
                </a:moveTo>
                <a:cubicBezTo>
                  <a:pt x="280644" y="188347"/>
                  <a:pt x="280438" y="123659"/>
                  <a:pt x="240411" y="83888"/>
                </a:cubicBezTo>
                <a:cubicBezTo>
                  <a:pt x="227140" y="70701"/>
                  <a:pt x="210503" y="61413"/>
                  <a:pt x="192314" y="57033"/>
                </a:cubicBezTo>
                <a:lnTo>
                  <a:pt x="192314" y="0"/>
                </a:lnTo>
                <a:lnTo>
                  <a:pt x="156255" y="0"/>
                </a:lnTo>
                <a:lnTo>
                  <a:pt x="156255" y="54088"/>
                </a:lnTo>
                <a:lnTo>
                  <a:pt x="120196" y="54088"/>
                </a:lnTo>
                <a:lnTo>
                  <a:pt x="120196" y="0"/>
                </a:lnTo>
                <a:lnTo>
                  <a:pt x="84138" y="0"/>
                </a:lnTo>
                <a:lnTo>
                  <a:pt x="84138" y="54088"/>
                </a:lnTo>
                <a:lnTo>
                  <a:pt x="0" y="54088"/>
                </a:lnTo>
                <a:lnTo>
                  <a:pt x="0" y="90147"/>
                </a:lnTo>
                <a:lnTo>
                  <a:pt x="36059" y="90147"/>
                </a:lnTo>
                <a:lnTo>
                  <a:pt x="36059" y="426697"/>
                </a:lnTo>
                <a:lnTo>
                  <a:pt x="0" y="426697"/>
                </a:lnTo>
                <a:lnTo>
                  <a:pt x="0" y="462756"/>
                </a:lnTo>
                <a:lnTo>
                  <a:pt x="84138" y="462756"/>
                </a:lnTo>
                <a:lnTo>
                  <a:pt x="84138" y="516845"/>
                </a:lnTo>
                <a:lnTo>
                  <a:pt x="120196" y="516845"/>
                </a:lnTo>
                <a:lnTo>
                  <a:pt x="120196" y="462756"/>
                </a:lnTo>
                <a:lnTo>
                  <a:pt x="156255" y="462756"/>
                </a:lnTo>
                <a:lnTo>
                  <a:pt x="156255" y="516845"/>
                </a:lnTo>
                <a:lnTo>
                  <a:pt x="192314" y="516845"/>
                </a:lnTo>
                <a:lnTo>
                  <a:pt x="192314" y="462756"/>
                </a:lnTo>
                <a:lnTo>
                  <a:pt x="204334" y="462756"/>
                </a:lnTo>
                <a:cubicBezTo>
                  <a:pt x="270714" y="462216"/>
                  <a:pt x="324088" y="407965"/>
                  <a:pt x="323547" y="341585"/>
                </a:cubicBezTo>
                <a:cubicBezTo>
                  <a:pt x="323127" y="290020"/>
                  <a:pt x="289863" y="244469"/>
                  <a:pt x="240874" y="228373"/>
                </a:cubicBezTo>
                <a:close/>
                <a:moveTo>
                  <a:pt x="168275" y="90147"/>
                </a:moveTo>
                <a:cubicBezTo>
                  <a:pt x="204785" y="90147"/>
                  <a:pt x="234383" y="119745"/>
                  <a:pt x="234383" y="156255"/>
                </a:cubicBezTo>
                <a:cubicBezTo>
                  <a:pt x="234383" y="192766"/>
                  <a:pt x="204785" y="222363"/>
                  <a:pt x="168275" y="222363"/>
                </a:cubicBezTo>
                <a:lnTo>
                  <a:pt x="72118" y="222363"/>
                </a:lnTo>
                <a:lnTo>
                  <a:pt x="72118" y="90147"/>
                </a:lnTo>
                <a:close/>
                <a:moveTo>
                  <a:pt x="204334" y="426697"/>
                </a:moveTo>
                <a:lnTo>
                  <a:pt x="72118" y="426697"/>
                </a:lnTo>
                <a:lnTo>
                  <a:pt x="72118" y="258422"/>
                </a:lnTo>
                <a:lnTo>
                  <a:pt x="204334" y="258422"/>
                </a:lnTo>
                <a:cubicBezTo>
                  <a:pt x="250802" y="258422"/>
                  <a:pt x="288472" y="296092"/>
                  <a:pt x="288472" y="342560"/>
                </a:cubicBezTo>
                <a:cubicBezTo>
                  <a:pt x="288472" y="389028"/>
                  <a:pt x="250802" y="426697"/>
                  <a:pt x="204334" y="426697"/>
                </a:cubicBezTo>
                <a:close/>
              </a:path>
            </a:pathLst>
          </a:custGeom>
          <a:solidFill>
            <a:srgbClr val="000000"/>
          </a:solidFill>
          <a:ln w="5953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3" name="그래픽 63" descr="비트코인">
            <a:extLst>
              <a:ext uri="{FF2B5EF4-FFF2-40B4-BE49-F238E27FC236}">
                <a16:creationId xmlns:a16="http://schemas.microsoft.com/office/drawing/2014/main" id="{B003CD60-828A-4C82-8059-5844511B6E59}"/>
              </a:ext>
            </a:extLst>
          </p:cNvPr>
          <p:cNvSpPr/>
          <p:nvPr/>
        </p:nvSpPr>
        <p:spPr>
          <a:xfrm flipH="1">
            <a:off x="5964798" y="4012606"/>
            <a:ext cx="343954" cy="347708"/>
          </a:xfrm>
          <a:custGeom>
            <a:avLst/>
            <a:gdLst>
              <a:gd name="connsiteX0" fmla="*/ 240874 w 323551"/>
              <a:gd name="connsiteY0" fmla="*/ 228373 h 516844"/>
              <a:gd name="connsiteX1" fmla="*/ 240411 w 323551"/>
              <a:gd name="connsiteY1" fmla="*/ 83888 h 516844"/>
              <a:gd name="connsiteX2" fmla="*/ 192314 w 323551"/>
              <a:gd name="connsiteY2" fmla="*/ 57033 h 516844"/>
              <a:gd name="connsiteX3" fmla="*/ 192314 w 323551"/>
              <a:gd name="connsiteY3" fmla="*/ 0 h 516844"/>
              <a:gd name="connsiteX4" fmla="*/ 156255 w 323551"/>
              <a:gd name="connsiteY4" fmla="*/ 0 h 516844"/>
              <a:gd name="connsiteX5" fmla="*/ 156255 w 323551"/>
              <a:gd name="connsiteY5" fmla="*/ 54088 h 516844"/>
              <a:gd name="connsiteX6" fmla="*/ 120196 w 323551"/>
              <a:gd name="connsiteY6" fmla="*/ 54088 h 516844"/>
              <a:gd name="connsiteX7" fmla="*/ 120196 w 323551"/>
              <a:gd name="connsiteY7" fmla="*/ 0 h 516844"/>
              <a:gd name="connsiteX8" fmla="*/ 84138 w 323551"/>
              <a:gd name="connsiteY8" fmla="*/ 0 h 516844"/>
              <a:gd name="connsiteX9" fmla="*/ 84138 w 323551"/>
              <a:gd name="connsiteY9" fmla="*/ 54088 h 516844"/>
              <a:gd name="connsiteX10" fmla="*/ 0 w 323551"/>
              <a:gd name="connsiteY10" fmla="*/ 54088 h 516844"/>
              <a:gd name="connsiteX11" fmla="*/ 0 w 323551"/>
              <a:gd name="connsiteY11" fmla="*/ 90147 h 516844"/>
              <a:gd name="connsiteX12" fmla="*/ 36059 w 323551"/>
              <a:gd name="connsiteY12" fmla="*/ 90147 h 516844"/>
              <a:gd name="connsiteX13" fmla="*/ 36059 w 323551"/>
              <a:gd name="connsiteY13" fmla="*/ 426697 h 516844"/>
              <a:gd name="connsiteX14" fmla="*/ 0 w 323551"/>
              <a:gd name="connsiteY14" fmla="*/ 426697 h 516844"/>
              <a:gd name="connsiteX15" fmla="*/ 0 w 323551"/>
              <a:gd name="connsiteY15" fmla="*/ 462756 h 516844"/>
              <a:gd name="connsiteX16" fmla="*/ 84138 w 323551"/>
              <a:gd name="connsiteY16" fmla="*/ 462756 h 516844"/>
              <a:gd name="connsiteX17" fmla="*/ 84138 w 323551"/>
              <a:gd name="connsiteY17" fmla="*/ 516845 h 516844"/>
              <a:gd name="connsiteX18" fmla="*/ 120196 w 323551"/>
              <a:gd name="connsiteY18" fmla="*/ 516845 h 516844"/>
              <a:gd name="connsiteX19" fmla="*/ 120196 w 323551"/>
              <a:gd name="connsiteY19" fmla="*/ 462756 h 516844"/>
              <a:gd name="connsiteX20" fmla="*/ 156255 w 323551"/>
              <a:gd name="connsiteY20" fmla="*/ 462756 h 516844"/>
              <a:gd name="connsiteX21" fmla="*/ 156255 w 323551"/>
              <a:gd name="connsiteY21" fmla="*/ 516845 h 516844"/>
              <a:gd name="connsiteX22" fmla="*/ 192314 w 323551"/>
              <a:gd name="connsiteY22" fmla="*/ 516845 h 516844"/>
              <a:gd name="connsiteX23" fmla="*/ 192314 w 323551"/>
              <a:gd name="connsiteY23" fmla="*/ 462756 h 516844"/>
              <a:gd name="connsiteX24" fmla="*/ 204334 w 323551"/>
              <a:gd name="connsiteY24" fmla="*/ 462756 h 516844"/>
              <a:gd name="connsiteX25" fmla="*/ 323547 w 323551"/>
              <a:gd name="connsiteY25" fmla="*/ 341585 h 516844"/>
              <a:gd name="connsiteX26" fmla="*/ 240874 w 323551"/>
              <a:gd name="connsiteY26" fmla="*/ 228373 h 516844"/>
              <a:gd name="connsiteX27" fmla="*/ 168275 w 323551"/>
              <a:gd name="connsiteY27" fmla="*/ 90147 h 516844"/>
              <a:gd name="connsiteX28" fmla="*/ 234383 w 323551"/>
              <a:gd name="connsiteY28" fmla="*/ 156255 h 516844"/>
              <a:gd name="connsiteX29" fmla="*/ 168275 w 323551"/>
              <a:gd name="connsiteY29" fmla="*/ 222363 h 516844"/>
              <a:gd name="connsiteX30" fmla="*/ 72118 w 323551"/>
              <a:gd name="connsiteY30" fmla="*/ 222363 h 516844"/>
              <a:gd name="connsiteX31" fmla="*/ 72118 w 323551"/>
              <a:gd name="connsiteY31" fmla="*/ 90147 h 516844"/>
              <a:gd name="connsiteX32" fmla="*/ 204334 w 323551"/>
              <a:gd name="connsiteY32" fmla="*/ 426697 h 516844"/>
              <a:gd name="connsiteX33" fmla="*/ 72118 w 323551"/>
              <a:gd name="connsiteY33" fmla="*/ 426697 h 516844"/>
              <a:gd name="connsiteX34" fmla="*/ 72118 w 323551"/>
              <a:gd name="connsiteY34" fmla="*/ 258422 h 516844"/>
              <a:gd name="connsiteX35" fmla="*/ 204334 w 323551"/>
              <a:gd name="connsiteY35" fmla="*/ 258422 h 516844"/>
              <a:gd name="connsiteX36" fmla="*/ 288472 w 323551"/>
              <a:gd name="connsiteY36" fmla="*/ 342560 h 516844"/>
              <a:gd name="connsiteX37" fmla="*/ 204334 w 323551"/>
              <a:gd name="connsiteY37" fmla="*/ 426697 h 516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323551" h="516844">
                <a:moveTo>
                  <a:pt x="240874" y="228373"/>
                </a:moveTo>
                <a:cubicBezTo>
                  <a:pt x="280644" y="188347"/>
                  <a:pt x="280438" y="123659"/>
                  <a:pt x="240411" y="83888"/>
                </a:cubicBezTo>
                <a:cubicBezTo>
                  <a:pt x="227140" y="70701"/>
                  <a:pt x="210503" y="61413"/>
                  <a:pt x="192314" y="57033"/>
                </a:cubicBezTo>
                <a:lnTo>
                  <a:pt x="192314" y="0"/>
                </a:lnTo>
                <a:lnTo>
                  <a:pt x="156255" y="0"/>
                </a:lnTo>
                <a:lnTo>
                  <a:pt x="156255" y="54088"/>
                </a:lnTo>
                <a:lnTo>
                  <a:pt x="120196" y="54088"/>
                </a:lnTo>
                <a:lnTo>
                  <a:pt x="120196" y="0"/>
                </a:lnTo>
                <a:lnTo>
                  <a:pt x="84138" y="0"/>
                </a:lnTo>
                <a:lnTo>
                  <a:pt x="84138" y="54088"/>
                </a:lnTo>
                <a:lnTo>
                  <a:pt x="0" y="54088"/>
                </a:lnTo>
                <a:lnTo>
                  <a:pt x="0" y="90147"/>
                </a:lnTo>
                <a:lnTo>
                  <a:pt x="36059" y="90147"/>
                </a:lnTo>
                <a:lnTo>
                  <a:pt x="36059" y="426697"/>
                </a:lnTo>
                <a:lnTo>
                  <a:pt x="0" y="426697"/>
                </a:lnTo>
                <a:lnTo>
                  <a:pt x="0" y="462756"/>
                </a:lnTo>
                <a:lnTo>
                  <a:pt x="84138" y="462756"/>
                </a:lnTo>
                <a:lnTo>
                  <a:pt x="84138" y="516845"/>
                </a:lnTo>
                <a:lnTo>
                  <a:pt x="120196" y="516845"/>
                </a:lnTo>
                <a:lnTo>
                  <a:pt x="120196" y="462756"/>
                </a:lnTo>
                <a:lnTo>
                  <a:pt x="156255" y="462756"/>
                </a:lnTo>
                <a:lnTo>
                  <a:pt x="156255" y="516845"/>
                </a:lnTo>
                <a:lnTo>
                  <a:pt x="192314" y="516845"/>
                </a:lnTo>
                <a:lnTo>
                  <a:pt x="192314" y="462756"/>
                </a:lnTo>
                <a:lnTo>
                  <a:pt x="204334" y="462756"/>
                </a:lnTo>
                <a:cubicBezTo>
                  <a:pt x="270714" y="462216"/>
                  <a:pt x="324088" y="407965"/>
                  <a:pt x="323547" y="341585"/>
                </a:cubicBezTo>
                <a:cubicBezTo>
                  <a:pt x="323127" y="290020"/>
                  <a:pt x="289863" y="244469"/>
                  <a:pt x="240874" y="228373"/>
                </a:cubicBezTo>
                <a:close/>
                <a:moveTo>
                  <a:pt x="168275" y="90147"/>
                </a:moveTo>
                <a:cubicBezTo>
                  <a:pt x="204785" y="90147"/>
                  <a:pt x="234383" y="119745"/>
                  <a:pt x="234383" y="156255"/>
                </a:cubicBezTo>
                <a:cubicBezTo>
                  <a:pt x="234383" y="192766"/>
                  <a:pt x="204785" y="222363"/>
                  <a:pt x="168275" y="222363"/>
                </a:cubicBezTo>
                <a:lnTo>
                  <a:pt x="72118" y="222363"/>
                </a:lnTo>
                <a:lnTo>
                  <a:pt x="72118" y="90147"/>
                </a:lnTo>
                <a:close/>
                <a:moveTo>
                  <a:pt x="204334" y="426697"/>
                </a:moveTo>
                <a:lnTo>
                  <a:pt x="72118" y="426697"/>
                </a:lnTo>
                <a:lnTo>
                  <a:pt x="72118" y="258422"/>
                </a:lnTo>
                <a:lnTo>
                  <a:pt x="204334" y="258422"/>
                </a:lnTo>
                <a:cubicBezTo>
                  <a:pt x="250802" y="258422"/>
                  <a:pt x="288472" y="296092"/>
                  <a:pt x="288472" y="342560"/>
                </a:cubicBezTo>
                <a:cubicBezTo>
                  <a:pt x="288472" y="389028"/>
                  <a:pt x="250802" y="426697"/>
                  <a:pt x="204334" y="426697"/>
                </a:cubicBezTo>
                <a:close/>
              </a:path>
            </a:pathLst>
          </a:custGeom>
          <a:solidFill>
            <a:srgbClr val="000000"/>
          </a:solidFill>
          <a:ln w="5953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4" name="화살표: 오른쪽 23">
            <a:extLst>
              <a:ext uri="{FF2B5EF4-FFF2-40B4-BE49-F238E27FC236}">
                <a16:creationId xmlns:a16="http://schemas.microsoft.com/office/drawing/2014/main" id="{9E938436-A2EE-4284-A75E-F1011A2737A3}"/>
              </a:ext>
            </a:extLst>
          </p:cNvPr>
          <p:cNvSpPr/>
          <p:nvPr/>
        </p:nvSpPr>
        <p:spPr>
          <a:xfrm rot="10800000">
            <a:off x="2731685" y="3274201"/>
            <a:ext cx="977435" cy="2560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화살표: 오른쪽 24">
            <a:extLst>
              <a:ext uri="{FF2B5EF4-FFF2-40B4-BE49-F238E27FC236}">
                <a16:creationId xmlns:a16="http://schemas.microsoft.com/office/drawing/2014/main" id="{5DE569CE-1E17-42C2-8868-CF4921C5F82E}"/>
              </a:ext>
            </a:extLst>
          </p:cNvPr>
          <p:cNvSpPr/>
          <p:nvPr/>
        </p:nvSpPr>
        <p:spPr>
          <a:xfrm>
            <a:off x="2756755" y="3629457"/>
            <a:ext cx="952365" cy="2560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6B3EB2E-A831-47B1-A668-5CA8C4088C9F}"/>
              </a:ext>
            </a:extLst>
          </p:cNvPr>
          <p:cNvSpPr txBox="1"/>
          <p:nvPr/>
        </p:nvSpPr>
        <p:spPr>
          <a:xfrm>
            <a:off x="5895355" y="4425221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/>
              <a:t>포인트</a:t>
            </a:r>
            <a:endParaRPr lang="ko-KR" altLang="en-US" b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EDF5777-5DDE-4851-A94A-39CF0E7AE890}"/>
              </a:ext>
            </a:extLst>
          </p:cNvPr>
          <p:cNvSpPr txBox="1"/>
          <p:nvPr/>
        </p:nvSpPr>
        <p:spPr>
          <a:xfrm>
            <a:off x="2715578" y="449134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재능기부</a:t>
            </a:r>
          </a:p>
        </p:txBody>
      </p:sp>
      <p:pic>
        <p:nvPicPr>
          <p:cNvPr id="34" name="그래픽 33" descr="강의실">
            <a:extLst>
              <a:ext uri="{FF2B5EF4-FFF2-40B4-BE49-F238E27FC236}">
                <a16:creationId xmlns:a16="http://schemas.microsoft.com/office/drawing/2014/main" id="{2FD2229B-D2E7-4C64-8863-1DFA244A9CEA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44505" y="3306949"/>
            <a:ext cx="669212" cy="669212"/>
          </a:xfrm>
          <a:prstGeom prst="rect">
            <a:avLst/>
          </a:prstGeom>
        </p:spPr>
      </p:pic>
      <p:pic>
        <p:nvPicPr>
          <p:cNvPr id="35" name="그래픽 34" descr="학교">
            <a:extLst>
              <a:ext uri="{FF2B5EF4-FFF2-40B4-BE49-F238E27FC236}">
                <a16:creationId xmlns:a16="http://schemas.microsoft.com/office/drawing/2014/main" id="{F266AEF4-4D5F-4F13-865F-8AA7ED8F06A1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705810" y="3284624"/>
            <a:ext cx="669212" cy="669212"/>
          </a:xfrm>
          <a:prstGeom prst="rect">
            <a:avLst/>
          </a:prstGeom>
        </p:spPr>
      </p:pic>
      <p:pic>
        <p:nvPicPr>
          <p:cNvPr id="36" name="그래픽 35" descr="학사모">
            <a:extLst>
              <a:ext uri="{FF2B5EF4-FFF2-40B4-BE49-F238E27FC236}">
                <a16:creationId xmlns:a16="http://schemas.microsoft.com/office/drawing/2014/main" id="{575F7024-B7E8-4C55-B16A-19BCBD1E4C6A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322012" y="2722739"/>
            <a:ext cx="668314" cy="668314"/>
          </a:xfrm>
          <a:prstGeom prst="rect">
            <a:avLst/>
          </a:prstGeom>
        </p:spPr>
      </p:pic>
      <p:pic>
        <p:nvPicPr>
          <p:cNvPr id="39" name="그래픽 38" descr="대출">
            <a:extLst>
              <a:ext uri="{FF2B5EF4-FFF2-40B4-BE49-F238E27FC236}">
                <a16:creationId xmlns:a16="http://schemas.microsoft.com/office/drawing/2014/main" id="{C83FC694-90F1-4270-A2F1-4F3B6BA7801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2888237" y="2714364"/>
            <a:ext cx="741970" cy="592585"/>
          </a:xfrm>
          <a:prstGeom prst="rect">
            <a:avLst/>
          </a:prstGeom>
        </p:spPr>
      </p:pic>
      <p:pic>
        <p:nvPicPr>
          <p:cNvPr id="40" name="그래픽 39" descr="봉제 인형 단색으로 채워진">
            <a:extLst>
              <a:ext uri="{FF2B5EF4-FFF2-40B4-BE49-F238E27FC236}">
                <a16:creationId xmlns:a16="http://schemas.microsoft.com/office/drawing/2014/main" id="{F2D85E95-D123-42D5-8333-85E6A3455C50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/>
        </p:blipFill>
        <p:spPr>
          <a:xfrm>
            <a:off x="2913920" y="3920469"/>
            <a:ext cx="592585" cy="592585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771C7089-0BD5-4B0F-AEA2-BCF3169C32B6}"/>
              </a:ext>
            </a:extLst>
          </p:cNvPr>
          <p:cNvSpPr txBox="1"/>
          <p:nvPr/>
        </p:nvSpPr>
        <p:spPr>
          <a:xfrm>
            <a:off x="2837970" y="234069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장학금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3CA4BA5-B900-4BD9-B1A2-3799B1C97684}"/>
              </a:ext>
            </a:extLst>
          </p:cNvPr>
          <p:cNvSpPr txBox="1"/>
          <p:nvPr/>
        </p:nvSpPr>
        <p:spPr>
          <a:xfrm>
            <a:off x="7645761" y="417564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/>
              <a:t>투자자</a:t>
            </a:r>
            <a:endParaRPr lang="ko-KR" altLang="en-US" b="1" dirty="0"/>
          </a:p>
        </p:txBody>
      </p:sp>
      <p:pic>
        <p:nvPicPr>
          <p:cNvPr id="43" name="그래픽 42" descr="책상 단색으로 채워진">
            <a:extLst>
              <a:ext uri="{FF2B5EF4-FFF2-40B4-BE49-F238E27FC236}">
                <a16:creationId xmlns:a16="http://schemas.microsoft.com/office/drawing/2014/main" id="{1E53EA38-07EA-4AAF-80EA-4259E0248642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rcRect/>
          <a:stretch/>
        </p:blipFill>
        <p:spPr>
          <a:xfrm>
            <a:off x="1307968" y="3879370"/>
            <a:ext cx="669212" cy="669212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07BBE714-85F8-4B93-8890-0EC77F71F914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436" y="2604365"/>
            <a:ext cx="1905266" cy="1905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5180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554652" y="174060"/>
            <a:ext cx="6616701" cy="513443"/>
          </a:xfrm>
        </p:spPr>
        <p:txBody>
          <a:bodyPr/>
          <a:lstStyle/>
          <a:p>
            <a:r>
              <a:rPr lang="en-US" altLang="ko-KR" dirty="0"/>
              <a:t>3-4. </a:t>
            </a:r>
            <a:r>
              <a:rPr lang="ko-KR" altLang="en-US" dirty="0"/>
              <a:t>기부형 블록체인 </a:t>
            </a:r>
            <a:r>
              <a:rPr lang="ko-KR" altLang="en-US" dirty="0" err="1"/>
              <a:t>크라우드펀딩</a:t>
            </a:r>
            <a:endParaRPr lang="ko-KR" altLang="en-US" dirty="0"/>
          </a:p>
        </p:txBody>
      </p:sp>
      <p:pic>
        <p:nvPicPr>
          <p:cNvPr id="5" name="그래픽 4" descr="남학생">
            <a:extLst>
              <a:ext uri="{FF2B5EF4-FFF2-40B4-BE49-F238E27FC236}">
                <a16:creationId xmlns:a16="http://schemas.microsoft.com/office/drawing/2014/main" id="{9C484176-6605-4FF7-A7AD-8D6E9ABE8E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06203" y="2963481"/>
            <a:ext cx="632879" cy="632879"/>
          </a:xfrm>
          <a:prstGeom prst="rect">
            <a:avLst/>
          </a:prstGeom>
        </p:spPr>
      </p:pic>
      <p:pic>
        <p:nvPicPr>
          <p:cNvPr id="6" name="그래픽 5" descr="남학생">
            <a:extLst>
              <a:ext uri="{FF2B5EF4-FFF2-40B4-BE49-F238E27FC236}">
                <a16:creationId xmlns:a16="http://schemas.microsoft.com/office/drawing/2014/main" id="{63D78CBA-3257-4746-9EB1-C62C2291E0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20870" y="2968185"/>
            <a:ext cx="632879" cy="632879"/>
          </a:xfrm>
          <a:prstGeom prst="rect">
            <a:avLst/>
          </a:prstGeom>
        </p:spPr>
      </p:pic>
      <p:pic>
        <p:nvPicPr>
          <p:cNvPr id="7" name="그래픽 6" descr="여학생">
            <a:extLst>
              <a:ext uri="{FF2B5EF4-FFF2-40B4-BE49-F238E27FC236}">
                <a16:creationId xmlns:a16="http://schemas.microsoft.com/office/drawing/2014/main" id="{AB413A04-2F8C-4D94-993B-02C3B86DF2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762339" y="3497916"/>
            <a:ext cx="632879" cy="632879"/>
          </a:xfrm>
          <a:prstGeom prst="rect">
            <a:avLst/>
          </a:prstGeom>
        </p:spPr>
      </p:pic>
      <p:pic>
        <p:nvPicPr>
          <p:cNvPr id="8" name="그래픽 7" descr="남학생">
            <a:extLst>
              <a:ext uri="{FF2B5EF4-FFF2-40B4-BE49-F238E27FC236}">
                <a16:creationId xmlns:a16="http://schemas.microsoft.com/office/drawing/2014/main" id="{F7BD4EC9-02A8-4A15-A7BD-3A83E0B47C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06485" y="3510016"/>
            <a:ext cx="632879" cy="632879"/>
          </a:xfrm>
          <a:prstGeom prst="rect">
            <a:avLst/>
          </a:prstGeom>
        </p:spPr>
      </p:pic>
      <p:pic>
        <p:nvPicPr>
          <p:cNvPr id="9" name="그래픽 8" descr="남학생">
            <a:extLst>
              <a:ext uri="{FF2B5EF4-FFF2-40B4-BE49-F238E27FC236}">
                <a16:creationId xmlns:a16="http://schemas.microsoft.com/office/drawing/2014/main" id="{F7CD957E-1085-4E76-95EA-3305F294D2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86724" y="3498198"/>
            <a:ext cx="632879" cy="632879"/>
          </a:xfrm>
          <a:prstGeom prst="rect">
            <a:avLst/>
          </a:prstGeom>
        </p:spPr>
      </p:pic>
      <p:pic>
        <p:nvPicPr>
          <p:cNvPr id="17" name="그래픽 16" descr="동전">
            <a:extLst>
              <a:ext uri="{FF2B5EF4-FFF2-40B4-BE49-F238E27FC236}">
                <a16:creationId xmlns:a16="http://schemas.microsoft.com/office/drawing/2014/main" id="{D5B682C2-AAA6-4C4F-B1DB-5BB5E2447DD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283205" y="2847685"/>
            <a:ext cx="515091" cy="465788"/>
          </a:xfrm>
          <a:prstGeom prst="rect">
            <a:avLst/>
          </a:prstGeom>
        </p:spPr>
      </p:pic>
      <p:pic>
        <p:nvPicPr>
          <p:cNvPr id="18" name="그래픽 17" descr="화폐">
            <a:extLst>
              <a:ext uri="{FF2B5EF4-FFF2-40B4-BE49-F238E27FC236}">
                <a16:creationId xmlns:a16="http://schemas.microsoft.com/office/drawing/2014/main" id="{39AF5266-25B2-4AE9-BAC7-F41D63A95E5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105699" y="2401635"/>
            <a:ext cx="576944" cy="521721"/>
          </a:xfrm>
          <a:prstGeom prst="rect">
            <a:avLst/>
          </a:prstGeom>
        </p:spPr>
      </p:pic>
      <p:pic>
        <p:nvPicPr>
          <p:cNvPr id="19" name="그래픽 18" descr="동전">
            <a:extLst>
              <a:ext uri="{FF2B5EF4-FFF2-40B4-BE49-F238E27FC236}">
                <a16:creationId xmlns:a16="http://schemas.microsoft.com/office/drawing/2014/main" id="{798B77C9-CD35-4DD3-8BF5-FEDEF3DD271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876816" y="2818837"/>
            <a:ext cx="515091" cy="465788"/>
          </a:xfrm>
          <a:prstGeom prst="rect">
            <a:avLst/>
          </a:prstGeom>
        </p:spPr>
      </p:pic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6A46E6A3-8E61-49B2-904D-0DB9A564027E}"/>
              </a:ext>
            </a:extLst>
          </p:cNvPr>
          <p:cNvSpPr/>
          <p:nvPr/>
        </p:nvSpPr>
        <p:spPr>
          <a:xfrm rot="10800000">
            <a:off x="5788970" y="3286299"/>
            <a:ext cx="977435" cy="2560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화살표: 오른쪽 20">
            <a:extLst>
              <a:ext uri="{FF2B5EF4-FFF2-40B4-BE49-F238E27FC236}">
                <a16:creationId xmlns:a16="http://schemas.microsoft.com/office/drawing/2014/main" id="{21021371-54B7-46AA-8AC2-FB14DE14934E}"/>
              </a:ext>
            </a:extLst>
          </p:cNvPr>
          <p:cNvSpPr/>
          <p:nvPr/>
        </p:nvSpPr>
        <p:spPr>
          <a:xfrm>
            <a:off x="5814040" y="3641555"/>
            <a:ext cx="952365" cy="2560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그래픽 14" descr="비트코인">
            <a:extLst>
              <a:ext uri="{FF2B5EF4-FFF2-40B4-BE49-F238E27FC236}">
                <a16:creationId xmlns:a16="http://schemas.microsoft.com/office/drawing/2014/main" id="{312B0028-A6BD-48A2-89EA-82574A5F6779}"/>
              </a:ext>
            </a:extLst>
          </p:cNvPr>
          <p:cNvSpPr/>
          <p:nvPr/>
        </p:nvSpPr>
        <p:spPr>
          <a:xfrm flipH="1">
            <a:off x="6346958" y="4005955"/>
            <a:ext cx="325685" cy="363503"/>
          </a:xfrm>
          <a:custGeom>
            <a:avLst/>
            <a:gdLst>
              <a:gd name="connsiteX0" fmla="*/ 240874 w 323551"/>
              <a:gd name="connsiteY0" fmla="*/ 228373 h 516844"/>
              <a:gd name="connsiteX1" fmla="*/ 240411 w 323551"/>
              <a:gd name="connsiteY1" fmla="*/ 83888 h 516844"/>
              <a:gd name="connsiteX2" fmla="*/ 192314 w 323551"/>
              <a:gd name="connsiteY2" fmla="*/ 57033 h 516844"/>
              <a:gd name="connsiteX3" fmla="*/ 192314 w 323551"/>
              <a:gd name="connsiteY3" fmla="*/ 0 h 516844"/>
              <a:gd name="connsiteX4" fmla="*/ 156255 w 323551"/>
              <a:gd name="connsiteY4" fmla="*/ 0 h 516844"/>
              <a:gd name="connsiteX5" fmla="*/ 156255 w 323551"/>
              <a:gd name="connsiteY5" fmla="*/ 54088 h 516844"/>
              <a:gd name="connsiteX6" fmla="*/ 120196 w 323551"/>
              <a:gd name="connsiteY6" fmla="*/ 54088 h 516844"/>
              <a:gd name="connsiteX7" fmla="*/ 120196 w 323551"/>
              <a:gd name="connsiteY7" fmla="*/ 0 h 516844"/>
              <a:gd name="connsiteX8" fmla="*/ 84138 w 323551"/>
              <a:gd name="connsiteY8" fmla="*/ 0 h 516844"/>
              <a:gd name="connsiteX9" fmla="*/ 84138 w 323551"/>
              <a:gd name="connsiteY9" fmla="*/ 54088 h 516844"/>
              <a:gd name="connsiteX10" fmla="*/ 0 w 323551"/>
              <a:gd name="connsiteY10" fmla="*/ 54088 h 516844"/>
              <a:gd name="connsiteX11" fmla="*/ 0 w 323551"/>
              <a:gd name="connsiteY11" fmla="*/ 90147 h 516844"/>
              <a:gd name="connsiteX12" fmla="*/ 36059 w 323551"/>
              <a:gd name="connsiteY12" fmla="*/ 90147 h 516844"/>
              <a:gd name="connsiteX13" fmla="*/ 36059 w 323551"/>
              <a:gd name="connsiteY13" fmla="*/ 426697 h 516844"/>
              <a:gd name="connsiteX14" fmla="*/ 0 w 323551"/>
              <a:gd name="connsiteY14" fmla="*/ 426697 h 516844"/>
              <a:gd name="connsiteX15" fmla="*/ 0 w 323551"/>
              <a:gd name="connsiteY15" fmla="*/ 462756 h 516844"/>
              <a:gd name="connsiteX16" fmla="*/ 84138 w 323551"/>
              <a:gd name="connsiteY16" fmla="*/ 462756 h 516844"/>
              <a:gd name="connsiteX17" fmla="*/ 84138 w 323551"/>
              <a:gd name="connsiteY17" fmla="*/ 516845 h 516844"/>
              <a:gd name="connsiteX18" fmla="*/ 120196 w 323551"/>
              <a:gd name="connsiteY18" fmla="*/ 516845 h 516844"/>
              <a:gd name="connsiteX19" fmla="*/ 120196 w 323551"/>
              <a:gd name="connsiteY19" fmla="*/ 462756 h 516844"/>
              <a:gd name="connsiteX20" fmla="*/ 156255 w 323551"/>
              <a:gd name="connsiteY20" fmla="*/ 462756 h 516844"/>
              <a:gd name="connsiteX21" fmla="*/ 156255 w 323551"/>
              <a:gd name="connsiteY21" fmla="*/ 516845 h 516844"/>
              <a:gd name="connsiteX22" fmla="*/ 192314 w 323551"/>
              <a:gd name="connsiteY22" fmla="*/ 516845 h 516844"/>
              <a:gd name="connsiteX23" fmla="*/ 192314 w 323551"/>
              <a:gd name="connsiteY23" fmla="*/ 462756 h 516844"/>
              <a:gd name="connsiteX24" fmla="*/ 204334 w 323551"/>
              <a:gd name="connsiteY24" fmla="*/ 462756 h 516844"/>
              <a:gd name="connsiteX25" fmla="*/ 323547 w 323551"/>
              <a:gd name="connsiteY25" fmla="*/ 341585 h 516844"/>
              <a:gd name="connsiteX26" fmla="*/ 240874 w 323551"/>
              <a:gd name="connsiteY26" fmla="*/ 228373 h 516844"/>
              <a:gd name="connsiteX27" fmla="*/ 168275 w 323551"/>
              <a:gd name="connsiteY27" fmla="*/ 90147 h 516844"/>
              <a:gd name="connsiteX28" fmla="*/ 234383 w 323551"/>
              <a:gd name="connsiteY28" fmla="*/ 156255 h 516844"/>
              <a:gd name="connsiteX29" fmla="*/ 168275 w 323551"/>
              <a:gd name="connsiteY29" fmla="*/ 222363 h 516844"/>
              <a:gd name="connsiteX30" fmla="*/ 72118 w 323551"/>
              <a:gd name="connsiteY30" fmla="*/ 222363 h 516844"/>
              <a:gd name="connsiteX31" fmla="*/ 72118 w 323551"/>
              <a:gd name="connsiteY31" fmla="*/ 90147 h 516844"/>
              <a:gd name="connsiteX32" fmla="*/ 204334 w 323551"/>
              <a:gd name="connsiteY32" fmla="*/ 426697 h 516844"/>
              <a:gd name="connsiteX33" fmla="*/ 72118 w 323551"/>
              <a:gd name="connsiteY33" fmla="*/ 426697 h 516844"/>
              <a:gd name="connsiteX34" fmla="*/ 72118 w 323551"/>
              <a:gd name="connsiteY34" fmla="*/ 258422 h 516844"/>
              <a:gd name="connsiteX35" fmla="*/ 204334 w 323551"/>
              <a:gd name="connsiteY35" fmla="*/ 258422 h 516844"/>
              <a:gd name="connsiteX36" fmla="*/ 288472 w 323551"/>
              <a:gd name="connsiteY36" fmla="*/ 342560 h 516844"/>
              <a:gd name="connsiteX37" fmla="*/ 204334 w 323551"/>
              <a:gd name="connsiteY37" fmla="*/ 426697 h 516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323551" h="516844">
                <a:moveTo>
                  <a:pt x="240874" y="228373"/>
                </a:moveTo>
                <a:cubicBezTo>
                  <a:pt x="280644" y="188347"/>
                  <a:pt x="280438" y="123659"/>
                  <a:pt x="240411" y="83888"/>
                </a:cubicBezTo>
                <a:cubicBezTo>
                  <a:pt x="227140" y="70701"/>
                  <a:pt x="210503" y="61413"/>
                  <a:pt x="192314" y="57033"/>
                </a:cubicBezTo>
                <a:lnTo>
                  <a:pt x="192314" y="0"/>
                </a:lnTo>
                <a:lnTo>
                  <a:pt x="156255" y="0"/>
                </a:lnTo>
                <a:lnTo>
                  <a:pt x="156255" y="54088"/>
                </a:lnTo>
                <a:lnTo>
                  <a:pt x="120196" y="54088"/>
                </a:lnTo>
                <a:lnTo>
                  <a:pt x="120196" y="0"/>
                </a:lnTo>
                <a:lnTo>
                  <a:pt x="84138" y="0"/>
                </a:lnTo>
                <a:lnTo>
                  <a:pt x="84138" y="54088"/>
                </a:lnTo>
                <a:lnTo>
                  <a:pt x="0" y="54088"/>
                </a:lnTo>
                <a:lnTo>
                  <a:pt x="0" y="90147"/>
                </a:lnTo>
                <a:lnTo>
                  <a:pt x="36059" y="90147"/>
                </a:lnTo>
                <a:lnTo>
                  <a:pt x="36059" y="426697"/>
                </a:lnTo>
                <a:lnTo>
                  <a:pt x="0" y="426697"/>
                </a:lnTo>
                <a:lnTo>
                  <a:pt x="0" y="462756"/>
                </a:lnTo>
                <a:lnTo>
                  <a:pt x="84138" y="462756"/>
                </a:lnTo>
                <a:lnTo>
                  <a:pt x="84138" y="516845"/>
                </a:lnTo>
                <a:lnTo>
                  <a:pt x="120196" y="516845"/>
                </a:lnTo>
                <a:lnTo>
                  <a:pt x="120196" y="462756"/>
                </a:lnTo>
                <a:lnTo>
                  <a:pt x="156255" y="462756"/>
                </a:lnTo>
                <a:lnTo>
                  <a:pt x="156255" y="516845"/>
                </a:lnTo>
                <a:lnTo>
                  <a:pt x="192314" y="516845"/>
                </a:lnTo>
                <a:lnTo>
                  <a:pt x="192314" y="462756"/>
                </a:lnTo>
                <a:lnTo>
                  <a:pt x="204334" y="462756"/>
                </a:lnTo>
                <a:cubicBezTo>
                  <a:pt x="270714" y="462216"/>
                  <a:pt x="324088" y="407965"/>
                  <a:pt x="323547" y="341585"/>
                </a:cubicBezTo>
                <a:cubicBezTo>
                  <a:pt x="323127" y="290020"/>
                  <a:pt x="289863" y="244469"/>
                  <a:pt x="240874" y="228373"/>
                </a:cubicBezTo>
                <a:close/>
                <a:moveTo>
                  <a:pt x="168275" y="90147"/>
                </a:moveTo>
                <a:cubicBezTo>
                  <a:pt x="204785" y="90147"/>
                  <a:pt x="234383" y="119745"/>
                  <a:pt x="234383" y="156255"/>
                </a:cubicBezTo>
                <a:cubicBezTo>
                  <a:pt x="234383" y="192766"/>
                  <a:pt x="204785" y="222363"/>
                  <a:pt x="168275" y="222363"/>
                </a:cubicBezTo>
                <a:lnTo>
                  <a:pt x="72118" y="222363"/>
                </a:lnTo>
                <a:lnTo>
                  <a:pt x="72118" y="90147"/>
                </a:lnTo>
                <a:close/>
                <a:moveTo>
                  <a:pt x="204334" y="426697"/>
                </a:moveTo>
                <a:lnTo>
                  <a:pt x="72118" y="426697"/>
                </a:lnTo>
                <a:lnTo>
                  <a:pt x="72118" y="258422"/>
                </a:lnTo>
                <a:lnTo>
                  <a:pt x="204334" y="258422"/>
                </a:lnTo>
                <a:cubicBezTo>
                  <a:pt x="250802" y="258422"/>
                  <a:pt x="288472" y="296092"/>
                  <a:pt x="288472" y="342560"/>
                </a:cubicBezTo>
                <a:cubicBezTo>
                  <a:pt x="288472" y="389028"/>
                  <a:pt x="250802" y="426697"/>
                  <a:pt x="204334" y="426697"/>
                </a:cubicBezTo>
                <a:close/>
              </a:path>
            </a:pathLst>
          </a:custGeom>
          <a:solidFill>
            <a:srgbClr val="000000"/>
          </a:solidFill>
          <a:ln w="5953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3" name="그래픽 63" descr="비트코인">
            <a:extLst>
              <a:ext uri="{FF2B5EF4-FFF2-40B4-BE49-F238E27FC236}">
                <a16:creationId xmlns:a16="http://schemas.microsoft.com/office/drawing/2014/main" id="{B003CD60-828A-4C82-8059-5844511B6E59}"/>
              </a:ext>
            </a:extLst>
          </p:cNvPr>
          <p:cNvSpPr/>
          <p:nvPr/>
        </p:nvSpPr>
        <p:spPr>
          <a:xfrm flipH="1">
            <a:off x="5964798" y="4012606"/>
            <a:ext cx="343954" cy="347708"/>
          </a:xfrm>
          <a:custGeom>
            <a:avLst/>
            <a:gdLst>
              <a:gd name="connsiteX0" fmla="*/ 240874 w 323551"/>
              <a:gd name="connsiteY0" fmla="*/ 228373 h 516844"/>
              <a:gd name="connsiteX1" fmla="*/ 240411 w 323551"/>
              <a:gd name="connsiteY1" fmla="*/ 83888 h 516844"/>
              <a:gd name="connsiteX2" fmla="*/ 192314 w 323551"/>
              <a:gd name="connsiteY2" fmla="*/ 57033 h 516844"/>
              <a:gd name="connsiteX3" fmla="*/ 192314 w 323551"/>
              <a:gd name="connsiteY3" fmla="*/ 0 h 516844"/>
              <a:gd name="connsiteX4" fmla="*/ 156255 w 323551"/>
              <a:gd name="connsiteY4" fmla="*/ 0 h 516844"/>
              <a:gd name="connsiteX5" fmla="*/ 156255 w 323551"/>
              <a:gd name="connsiteY5" fmla="*/ 54088 h 516844"/>
              <a:gd name="connsiteX6" fmla="*/ 120196 w 323551"/>
              <a:gd name="connsiteY6" fmla="*/ 54088 h 516844"/>
              <a:gd name="connsiteX7" fmla="*/ 120196 w 323551"/>
              <a:gd name="connsiteY7" fmla="*/ 0 h 516844"/>
              <a:gd name="connsiteX8" fmla="*/ 84138 w 323551"/>
              <a:gd name="connsiteY8" fmla="*/ 0 h 516844"/>
              <a:gd name="connsiteX9" fmla="*/ 84138 w 323551"/>
              <a:gd name="connsiteY9" fmla="*/ 54088 h 516844"/>
              <a:gd name="connsiteX10" fmla="*/ 0 w 323551"/>
              <a:gd name="connsiteY10" fmla="*/ 54088 h 516844"/>
              <a:gd name="connsiteX11" fmla="*/ 0 w 323551"/>
              <a:gd name="connsiteY11" fmla="*/ 90147 h 516844"/>
              <a:gd name="connsiteX12" fmla="*/ 36059 w 323551"/>
              <a:gd name="connsiteY12" fmla="*/ 90147 h 516844"/>
              <a:gd name="connsiteX13" fmla="*/ 36059 w 323551"/>
              <a:gd name="connsiteY13" fmla="*/ 426697 h 516844"/>
              <a:gd name="connsiteX14" fmla="*/ 0 w 323551"/>
              <a:gd name="connsiteY14" fmla="*/ 426697 h 516844"/>
              <a:gd name="connsiteX15" fmla="*/ 0 w 323551"/>
              <a:gd name="connsiteY15" fmla="*/ 462756 h 516844"/>
              <a:gd name="connsiteX16" fmla="*/ 84138 w 323551"/>
              <a:gd name="connsiteY16" fmla="*/ 462756 h 516844"/>
              <a:gd name="connsiteX17" fmla="*/ 84138 w 323551"/>
              <a:gd name="connsiteY17" fmla="*/ 516845 h 516844"/>
              <a:gd name="connsiteX18" fmla="*/ 120196 w 323551"/>
              <a:gd name="connsiteY18" fmla="*/ 516845 h 516844"/>
              <a:gd name="connsiteX19" fmla="*/ 120196 w 323551"/>
              <a:gd name="connsiteY19" fmla="*/ 462756 h 516844"/>
              <a:gd name="connsiteX20" fmla="*/ 156255 w 323551"/>
              <a:gd name="connsiteY20" fmla="*/ 462756 h 516844"/>
              <a:gd name="connsiteX21" fmla="*/ 156255 w 323551"/>
              <a:gd name="connsiteY21" fmla="*/ 516845 h 516844"/>
              <a:gd name="connsiteX22" fmla="*/ 192314 w 323551"/>
              <a:gd name="connsiteY22" fmla="*/ 516845 h 516844"/>
              <a:gd name="connsiteX23" fmla="*/ 192314 w 323551"/>
              <a:gd name="connsiteY23" fmla="*/ 462756 h 516844"/>
              <a:gd name="connsiteX24" fmla="*/ 204334 w 323551"/>
              <a:gd name="connsiteY24" fmla="*/ 462756 h 516844"/>
              <a:gd name="connsiteX25" fmla="*/ 323547 w 323551"/>
              <a:gd name="connsiteY25" fmla="*/ 341585 h 516844"/>
              <a:gd name="connsiteX26" fmla="*/ 240874 w 323551"/>
              <a:gd name="connsiteY26" fmla="*/ 228373 h 516844"/>
              <a:gd name="connsiteX27" fmla="*/ 168275 w 323551"/>
              <a:gd name="connsiteY27" fmla="*/ 90147 h 516844"/>
              <a:gd name="connsiteX28" fmla="*/ 234383 w 323551"/>
              <a:gd name="connsiteY28" fmla="*/ 156255 h 516844"/>
              <a:gd name="connsiteX29" fmla="*/ 168275 w 323551"/>
              <a:gd name="connsiteY29" fmla="*/ 222363 h 516844"/>
              <a:gd name="connsiteX30" fmla="*/ 72118 w 323551"/>
              <a:gd name="connsiteY30" fmla="*/ 222363 h 516844"/>
              <a:gd name="connsiteX31" fmla="*/ 72118 w 323551"/>
              <a:gd name="connsiteY31" fmla="*/ 90147 h 516844"/>
              <a:gd name="connsiteX32" fmla="*/ 204334 w 323551"/>
              <a:gd name="connsiteY32" fmla="*/ 426697 h 516844"/>
              <a:gd name="connsiteX33" fmla="*/ 72118 w 323551"/>
              <a:gd name="connsiteY33" fmla="*/ 426697 h 516844"/>
              <a:gd name="connsiteX34" fmla="*/ 72118 w 323551"/>
              <a:gd name="connsiteY34" fmla="*/ 258422 h 516844"/>
              <a:gd name="connsiteX35" fmla="*/ 204334 w 323551"/>
              <a:gd name="connsiteY35" fmla="*/ 258422 h 516844"/>
              <a:gd name="connsiteX36" fmla="*/ 288472 w 323551"/>
              <a:gd name="connsiteY36" fmla="*/ 342560 h 516844"/>
              <a:gd name="connsiteX37" fmla="*/ 204334 w 323551"/>
              <a:gd name="connsiteY37" fmla="*/ 426697 h 516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323551" h="516844">
                <a:moveTo>
                  <a:pt x="240874" y="228373"/>
                </a:moveTo>
                <a:cubicBezTo>
                  <a:pt x="280644" y="188347"/>
                  <a:pt x="280438" y="123659"/>
                  <a:pt x="240411" y="83888"/>
                </a:cubicBezTo>
                <a:cubicBezTo>
                  <a:pt x="227140" y="70701"/>
                  <a:pt x="210503" y="61413"/>
                  <a:pt x="192314" y="57033"/>
                </a:cubicBezTo>
                <a:lnTo>
                  <a:pt x="192314" y="0"/>
                </a:lnTo>
                <a:lnTo>
                  <a:pt x="156255" y="0"/>
                </a:lnTo>
                <a:lnTo>
                  <a:pt x="156255" y="54088"/>
                </a:lnTo>
                <a:lnTo>
                  <a:pt x="120196" y="54088"/>
                </a:lnTo>
                <a:lnTo>
                  <a:pt x="120196" y="0"/>
                </a:lnTo>
                <a:lnTo>
                  <a:pt x="84138" y="0"/>
                </a:lnTo>
                <a:lnTo>
                  <a:pt x="84138" y="54088"/>
                </a:lnTo>
                <a:lnTo>
                  <a:pt x="0" y="54088"/>
                </a:lnTo>
                <a:lnTo>
                  <a:pt x="0" y="90147"/>
                </a:lnTo>
                <a:lnTo>
                  <a:pt x="36059" y="90147"/>
                </a:lnTo>
                <a:lnTo>
                  <a:pt x="36059" y="426697"/>
                </a:lnTo>
                <a:lnTo>
                  <a:pt x="0" y="426697"/>
                </a:lnTo>
                <a:lnTo>
                  <a:pt x="0" y="462756"/>
                </a:lnTo>
                <a:lnTo>
                  <a:pt x="84138" y="462756"/>
                </a:lnTo>
                <a:lnTo>
                  <a:pt x="84138" y="516845"/>
                </a:lnTo>
                <a:lnTo>
                  <a:pt x="120196" y="516845"/>
                </a:lnTo>
                <a:lnTo>
                  <a:pt x="120196" y="462756"/>
                </a:lnTo>
                <a:lnTo>
                  <a:pt x="156255" y="462756"/>
                </a:lnTo>
                <a:lnTo>
                  <a:pt x="156255" y="516845"/>
                </a:lnTo>
                <a:lnTo>
                  <a:pt x="192314" y="516845"/>
                </a:lnTo>
                <a:lnTo>
                  <a:pt x="192314" y="462756"/>
                </a:lnTo>
                <a:lnTo>
                  <a:pt x="204334" y="462756"/>
                </a:lnTo>
                <a:cubicBezTo>
                  <a:pt x="270714" y="462216"/>
                  <a:pt x="324088" y="407965"/>
                  <a:pt x="323547" y="341585"/>
                </a:cubicBezTo>
                <a:cubicBezTo>
                  <a:pt x="323127" y="290020"/>
                  <a:pt x="289863" y="244469"/>
                  <a:pt x="240874" y="228373"/>
                </a:cubicBezTo>
                <a:close/>
                <a:moveTo>
                  <a:pt x="168275" y="90147"/>
                </a:moveTo>
                <a:cubicBezTo>
                  <a:pt x="204785" y="90147"/>
                  <a:pt x="234383" y="119745"/>
                  <a:pt x="234383" y="156255"/>
                </a:cubicBezTo>
                <a:cubicBezTo>
                  <a:pt x="234383" y="192766"/>
                  <a:pt x="204785" y="222363"/>
                  <a:pt x="168275" y="222363"/>
                </a:cubicBezTo>
                <a:lnTo>
                  <a:pt x="72118" y="222363"/>
                </a:lnTo>
                <a:lnTo>
                  <a:pt x="72118" y="90147"/>
                </a:lnTo>
                <a:close/>
                <a:moveTo>
                  <a:pt x="204334" y="426697"/>
                </a:moveTo>
                <a:lnTo>
                  <a:pt x="72118" y="426697"/>
                </a:lnTo>
                <a:lnTo>
                  <a:pt x="72118" y="258422"/>
                </a:lnTo>
                <a:lnTo>
                  <a:pt x="204334" y="258422"/>
                </a:lnTo>
                <a:cubicBezTo>
                  <a:pt x="250802" y="258422"/>
                  <a:pt x="288472" y="296092"/>
                  <a:pt x="288472" y="342560"/>
                </a:cubicBezTo>
                <a:cubicBezTo>
                  <a:pt x="288472" y="389028"/>
                  <a:pt x="250802" y="426697"/>
                  <a:pt x="204334" y="426697"/>
                </a:cubicBezTo>
                <a:close/>
              </a:path>
            </a:pathLst>
          </a:custGeom>
          <a:solidFill>
            <a:srgbClr val="000000"/>
          </a:solidFill>
          <a:ln w="5953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4" name="화살표: 오른쪽 23">
            <a:extLst>
              <a:ext uri="{FF2B5EF4-FFF2-40B4-BE49-F238E27FC236}">
                <a16:creationId xmlns:a16="http://schemas.microsoft.com/office/drawing/2014/main" id="{9E938436-A2EE-4284-A75E-F1011A2737A3}"/>
              </a:ext>
            </a:extLst>
          </p:cNvPr>
          <p:cNvSpPr/>
          <p:nvPr/>
        </p:nvSpPr>
        <p:spPr>
          <a:xfrm rot="10800000">
            <a:off x="2731685" y="3274201"/>
            <a:ext cx="977435" cy="2560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화살표: 오른쪽 24">
            <a:extLst>
              <a:ext uri="{FF2B5EF4-FFF2-40B4-BE49-F238E27FC236}">
                <a16:creationId xmlns:a16="http://schemas.microsoft.com/office/drawing/2014/main" id="{5DE569CE-1E17-42C2-8868-CF4921C5F82E}"/>
              </a:ext>
            </a:extLst>
          </p:cNvPr>
          <p:cNvSpPr/>
          <p:nvPr/>
        </p:nvSpPr>
        <p:spPr>
          <a:xfrm>
            <a:off x="2756755" y="3629457"/>
            <a:ext cx="952365" cy="2560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6B3EB2E-A831-47B1-A668-5CA8C4088C9F}"/>
              </a:ext>
            </a:extLst>
          </p:cNvPr>
          <p:cNvSpPr txBox="1"/>
          <p:nvPr/>
        </p:nvSpPr>
        <p:spPr>
          <a:xfrm>
            <a:off x="5895355" y="4425221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포인트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EDF5777-5DDE-4851-A94A-39CF0E7AE890}"/>
              </a:ext>
            </a:extLst>
          </p:cNvPr>
          <p:cNvSpPr txBox="1"/>
          <p:nvPr/>
        </p:nvSpPr>
        <p:spPr>
          <a:xfrm>
            <a:off x="2715578" y="449134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감사카드</a:t>
            </a:r>
          </a:p>
        </p:txBody>
      </p:sp>
      <p:pic>
        <p:nvPicPr>
          <p:cNvPr id="39" name="그래픽 38" descr="대출">
            <a:extLst>
              <a:ext uri="{FF2B5EF4-FFF2-40B4-BE49-F238E27FC236}">
                <a16:creationId xmlns:a16="http://schemas.microsoft.com/office/drawing/2014/main" id="{C83FC694-90F1-4270-A2F1-4F3B6BA7801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888237" y="2714364"/>
            <a:ext cx="741970" cy="592585"/>
          </a:xfrm>
          <a:prstGeom prst="rect">
            <a:avLst/>
          </a:prstGeom>
        </p:spPr>
      </p:pic>
      <p:pic>
        <p:nvPicPr>
          <p:cNvPr id="40" name="그래픽 39" descr="봉투 열기 단색으로 채워진">
            <a:extLst>
              <a:ext uri="{FF2B5EF4-FFF2-40B4-BE49-F238E27FC236}">
                <a16:creationId xmlns:a16="http://schemas.microsoft.com/office/drawing/2014/main" id="{F2D85E95-D123-42D5-8333-85E6A3455C5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>
          <a:xfrm>
            <a:off x="2973284" y="3890089"/>
            <a:ext cx="592585" cy="592585"/>
          </a:xfrm>
          <a:prstGeom prst="rect">
            <a:avLst/>
          </a:prstGeom>
        </p:spPr>
      </p:pic>
      <p:pic>
        <p:nvPicPr>
          <p:cNvPr id="26" name="그래픽 25" descr="지팡이를 든 여자">
            <a:extLst>
              <a:ext uri="{FF2B5EF4-FFF2-40B4-BE49-F238E27FC236}">
                <a16:creationId xmlns:a16="http://schemas.microsoft.com/office/drawing/2014/main" id="{C5FDAEC4-8C12-4C1D-AEED-9DC6AE8A858E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085779" y="2979316"/>
            <a:ext cx="668314" cy="668314"/>
          </a:xfrm>
          <a:prstGeom prst="rect">
            <a:avLst/>
          </a:prstGeom>
        </p:spPr>
      </p:pic>
      <p:pic>
        <p:nvPicPr>
          <p:cNvPr id="27" name="그래픽 26" descr="휠체어에 앉은 사람">
            <a:extLst>
              <a:ext uri="{FF2B5EF4-FFF2-40B4-BE49-F238E27FC236}">
                <a16:creationId xmlns:a16="http://schemas.microsoft.com/office/drawing/2014/main" id="{8629FD63-69A3-42E2-B3B1-CF2AB011F6D9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643859" y="2979316"/>
            <a:ext cx="668314" cy="668314"/>
          </a:xfrm>
          <a:prstGeom prst="rect">
            <a:avLst/>
          </a:prstGeom>
        </p:spPr>
      </p:pic>
      <p:pic>
        <p:nvPicPr>
          <p:cNvPr id="28" name="그래픽 27" descr="자녀 단색으로 채워진">
            <a:extLst>
              <a:ext uri="{FF2B5EF4-FFF2-40B4-BE49-F238E27FC236}">
                <a16:creationId xmlns:a16="http://schemas.microsoft.com/office/drawing/2014/main" id="{CA3E4562-68A7-4D3F-B8A6-6DADD043293A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/>
        </p:blipFill>
        <p:spPr>
          <a:xfrm>
            <a:off x="1381299" y="3596360"/>
            <a:ext cx="668314" cy="668314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804A1201-DFA4-4AD0-A8C4-76AD4F2C5D55}"/>
              </a:ext>
            </a:extLst>
          </p:cNvPr>
          <p:cNvSpPr txBox="1"/>
          <p:nvPr/>
        </p:nvSpPr>
        <p:spPr>
          <a:xfrm>
            <a:off x="2484746" y="2333682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/>
              <a:t>사회복지기금</a:t>
            </a:r>
            <a:endParaRPr lang="ko-KR" altLang="en-US" b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E87F65F-3BBE-4089-B62C-17C8474F637C}"/>
              </a:ext>
            </a:extLst>
          </p:cNvPr>
          <p:cNvSpPr txBox="1"/>
          <p:nvPr/>
        </p:nvSpPr>
        <p:spPr>
          <a:xfrm>
            <a:off x="7645761" y="417564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/>
              <a:t>투자자</a:t>
            </a:r>
            <a:endParaRPr lang="ko-KR" altLang="en-US" b="1" dirty="0"/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69A68A05-2782-4ADE-95C5-9D8762C1B8B0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5471" y="2597482"/>
            <a:ext cx="1905266" cy="1905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7518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Contents</a:t>
            </a:r>
            <a:endParaRPr lang="ko-KR" altLang="en-US" dirty="0"/>
          </a:p>
        </p:txBody>
      </p:sp>
      <p:grpSp>
        <p:nvGrpSpPr>
          <p:cNvPr id="32" name="그룹 31"/>
          <p:cNvGrpSpPr/>
          <p:nvPr/>
        </p:nvGrpSpPr>
        <p:grpSpPr>
          <a:xfrm>
            <a:off x="2021196" y="2990268"/>
            <a:ext cx="4851988" cy="523220"/>
            <a:chOff x="8349504" y="-3618327"/>
            <a:chExt cx="4851988" cy="523220"/>
          </a:xfrm>
        </p:grpSpPr>
        <p:sp>
          <p:nvSpPr>
            <p:cNvPr id="39" name="TextBox 38"/>
            <p:cNvSpPr txBox="1"/>
            <p:nvPr/>
          </p:nvSpPr>
          <p:spPr>
            <a:xfrm>
              <a:off x="8974335" y="-3517790"/>
              <a:ext cx="4227157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BADIZ </a:t>
              </a:r>
              <a:r>
                <a:rPr lang="ko-KR" altLang="en-US" b="1" dirty="0">
                  <a:solidFill>
                    <a:schemeClr val="bg1"/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소개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8349504" y="-3618327"/>
              <a:ext cx="878086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2800" b="1" dirty="0">
                  <a:solidFill>
                    <a:schemeClr val="bg1"/>
                  </a:solidFill>
                  <a:latin typeface="고려대학교B" panose="02020603020101020101" pitchFamily="18" charset="-127"/>
                  <a:ea typeface="고려대학교B" panose="02020603020101020101" pitchFamily="18" charset="-127"/>
                  <a:cs typeface="Arial" pitchFamily="34" charset="0"/>
                </a:rPr>
                <a:t>2.</a:t>
              </a:r>
              <a:endParaRPr lang="ko-KR" altLang="en-US" sz="2800" b="1" dirty="0">
                <a:solidFill>
                  <a:schemeClr val="bg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  <a:cs typeface="Arial" pitchFamily="34" charset="0"/>
              </a:endParaRPr>
            </a:p>
          </p:txBody>
        </p:sp>
      </p:grpSp>
      <p:grpSp>
        <p:nvGrpSpPr>
          <p:cNvPr id="50" name="그룹 49"/>
          <p:cNvGrpSpPr/>
          <p:nvPr/>
        </p:nvGrpSpPr>
        <p:grpSpPr>
          <a:xfrm>
            <a:off x="2002036" y="2452527"/>
            <a:ext cx="4941792" cy="523220"/>
            <a:chOff x="8349504" y="-3618327"/>
            <a:chExt cx="4941792" cy="523220"/>
          </a:xfrm>
        </p:grpSpPr>
        <p:sp>
          <p:nvSpPr>
            <p:cNvPr id="54" name="TextBox 53"/>
            <p:cNvSpPr txBox="1"/>
            <p:nvPr/>
          </p:nvSpPr>
          <p:spPr>
            <a:xfrm>
              <a:off x="8974336" y="-3534469"/>
              <a:ext cx="4316960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b="1" dirty="0">
                  <a:solidFill>
                    <a:schemeClr val="bg1"/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블록체인 </a:t>
              </a:r>
              <a:r>
                <a:rPr lang="ko-KR" altLang="en-US" b="1" dirty="0" err="1">
                  <a:solidFill>
                    <a:schemeClr val="bg1"/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크라우드</a:t>
              </a:r>
              <a:r>
                <a:rPr lang="ko-KR" altLang="en-US" b="1" dirty="0">
                  <a:solidFill>
                    <a:schemeClr val="bg1"/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 </a:t>
              </a:r>
              <a:r>
                <a:rPr lang="ko-KR" altLang="en-US" b="1" dirty="0" err="1">
                  <a:solidFill>
                    <a:schemeClr val="bg1"/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펀딩</a:t>
              </a:r>
              <a:r>
                <a:rPr lang="ko-KR" altLang="en-US" b="1" dirty="0">
                  <a:solidFill>
                    <a:schemeClr val="bg1"/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 회사 </a:t>
              </a: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8349504" y="-3618327"/>
              <a:ext cx="878086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2800" b="1" dirty="0">
                  <a:solidFill>
                    <a:schemeClr val="bg1"/>
                  </a:solidFill>
                  <a:latin typeface="고려대학교B" panose="02020603020101020101" pitchFamily="18" charset="-127"/>
                  <a:ea typeface="고려대학교B" panose="02020603020101020101" pitchFamily="18" charset="-127"/>
                  <a:cs typeface="Arial" pitchFamily="34" charset="0"/>
                </a:rPr>
                <a:t>1.</a:t>
              </a:r>
              <a:endParaRPr lang="ko-KR" altLang="en-US" sz="2800" b="1" dirty="0">
                <a:solidFill>
                  <a:schemeClr val="bg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  <a:cs typeface="Arial" pitchFamily="34" charset="0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21CD0EB0-BC59-4A50-AACA-C90DDC7F8DB9}"/>
              </a:ext>
            </a:extLst>
          </p:cNvPr>
          <p:cNvGrpSpPr/>
          <p:nvPr/>
        </p:nvGrpSpPr>
        <p:grpSpPr>
          <a:xfrm>
            <a:off x="2002036" y="3587923"/>
            <a:ext cx="4851988" cy="523220"/>
            <a:chOff x="8349504" y="-3618327"/>
            <a:chExt cx="4851988" cy="523220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51D3706-BE72-4CFC-B61B-92B28D026853}"/>
                </a:ext>
              </a:extLst>
            </p:cNvPr>
            <p:cNvSpPr txBox="1"/>
            <p:nvPr/>
          </p:nvSpPr>
          <p:spPr>
            <a:xfrm>
              <a:off x="8974335" y="-3517790"/>
              <a:ext cx="4227157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BADIZ  </a:t>
              </a:r>
              <a:r>
                <a:rPr lang="ko-KR" altLang="en-US" b="1" dirty="0">
                  <a:solidFill>
                    <a:schemeClr val="bg1"/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사업모델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74B62A2-0400-4338-8ED2-57D3DF5809D1}"/>
                </a:ext>
              </a:extLst>
            </p:cNvPr>
            <p:cNvSpPr txBox="1"/>
            <p:nvPr/>
          </p:nvSpPr>
          <p:spPr>
            <a:xfrm>
              <a:off x="8349504" y="-3618327"/>
              <a:ext cx="878086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2800" b="1" dirty="0">
                  <a:solidFill>
                    <a:schemeClr val="bg1"/>
                  </a:solidFill>
                  <a:latin typeface="고려대학교B" panose="02020603020101020101" pitchFamily="18" charset="-127"/>
                  <a:ea typeface="고려대학교B" panose="02020603020101020101" pitchFamily="18" charset="-127"/>
                  <a:cs typeface="Arial" pitchFamily="34" charset="0"/>
                </a:rPr>
                <a:t>3.</a:t>
              </a:r>
              <a:endParaRPr lang="ko-KR" altLang="en-US" sz="2800" b="1" dirty="0">
                <a:solidFill>
                  <a:schemeClr val="bg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  <a:cs typeface="Arial" pitchFamily="34" charset="0"/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9D0F8A49-BD9F-4E8E-B264-93FD5458942D}"/>
              </a:ext>
            </a:extLst>
          </p:cNvPr>
          <p:cNvGrpSpPr/>
          <p:nvPr/>
        </p:nvGrpSpPr>
        <p:grpSpPr>
          <a:xfrm>
            <a:off x="2002035" y="4183499"/>
            <a:ext cx="4851988" cy="523220"/>
            <a:chOff x="8349504" y="-3618327"/>
            <a:chExt cx="4851988" cy="523220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E747234-1944-4E79-8CB3-C584480019E8}"/>
                </a:ext>
              </a:extLst>
            </p:cNvPr>
            <p:cNvSpPr txBox="1"/>
            <p:nvPr/>
          </p:nvSpPr>
          <p:spPr>
            <a:xfrm>
              <a:off x="8974335" y="-3517790"/>
              <a:ext cx="4227157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b="1" dirty="0">
                  <a:solidFill>
                    <a:schemeClr val="bg1"/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부록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6C7B5D6-B329-4D90-B03C-3A3A761679C8}"/>
                </a:ext>
              </a:extLst>
            </p:cNvPr>
            <p:cNvSpPr txBox="1"/>
            <p:nvPr/>
          </p:nvSpPr>
          <p:spPr>
            <a:xfrm>
              <a:off x="8349504" y="-3618327"/>
              <a:ext cx="878086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2800" b="1" dirty="0">
                  <a:solidFill>
                    <a:schemeClr val="bg1"/>
                  </a:solidFill>
                  <a:latin typeface="고려대학교B" panose="02020603020101020101" pitchFamily="18" charset="-127"/>
                  <a:ea typeface="고려대학교B" panose="02020603020101020101" pitchFamily="18" charset="-127"/>
                  <a:cs typeface="Arial" pitchFamily="34" charset="0"/>
                </a:rPr>
                <a:t>4.</a:t>
              </a:r>
              <a:endParaRPr lang="ko-KR" altLang="en-US" sz="2800" b="1" dirty="0">
                <a:solidFill>
                  <a:schemeClr val="bg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109253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554652" y="174060"/>
            <a:ext cx="6616701" cy="513443"/>
          </a:xfrm>
        </p:spPr>
        <p:txBody>
          <a:bodyPr/>
          <a:lstStyle/>
          <a:p>
            <a:r>
              <a:rPr lang="en-US" altLang="ko-KR" dirty="0"/>
              <a:t>3-5. </a:t>
            </a:r>
            <a:r>
              <a:rPr lang="ko-KR" altLang="en-US" dirty="0"/>
              <a:t>환전</a:t>
            </a:r>
            <a:r>
              <a:rPr lang="en-US" altLang="ko-KR" dirty="0"/>
              <a:t>,</a:t>
            </a:r>
            <a:r>
              <a:rPr lang="ko-KR" altLang="en-US" dirty="0"/>
              <a:t>발행 개념</a:t>
            </a: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F59FEC15-4793-4203-AF1F-456842EF7186}"/>
              </a:ext>
            </a:extLst>
          </p:cNvPr>
          <p:cNvGrpSpPr/>
          <p:nvPr/>
        </p:nvGrpSpPr>
        <p:grpSpPr>
          <a:xfrm>
            <a:off x="7023779" y="2685222"/>
            <a:ext cx="753675" cy="743778"/>
            <a:chOff x="5727054" y="4001781"/>
            <a:chExt cx="753675" cy="743778"/>
          </a:xfrm>
        </p:grpSpPr>
        <p:sp>
          <p:nvSpPr>
            <p:cNvPr id="41" name="그래픽 63" descr="비트코인">
              <a:extLst>
                <a:ext uri="{FF2B5EF4-FFF2-40B4-BE49-F238E27FC236}">
                  <a16:creationId xmlns:a16="http://schemas.microsoft.com/office/drawing/2014/main" id="{8F6348FD-5C06-4792-8344-6BE36FAC4F7A}"/>
                </a:ext>
              </a:extLst>
            </p:cNvPr>
            <p:cNvSpPr/>
            <p:nvPr/>
          </p:nvSpPr>
          <p:spPr>
            <a:xfrm flipH="1">
              <a:off x="5727054" y="4395877"/>
              <a:ext cx="343954" cy="347708"/>
            </a:xfrm>
            <a:custGeom>
              <a:avLst/>
              <a:gdLst>
                <a:gd name="connsiteX0" fmla="*/ 240874 w 323551"/>
                <a:gd name="connsiteY0" fmla="*/ 228373 h 516844"/>
                <a:gd name="connsiteX1" fmla="*/ 240411 w 323551"/>
                <a:gd name="connsiteY1" fmla="*/ 83888 h 516844"/>
                <a:gd name="connsiteX2" fmla="*/ 192314 w 323551"/>
                <a:gd name="connsiteY2" fmla="*/ 57033 h 516844"/>
                <a:gd name="connsiteX3" fmla="*/ 192314 w 323551"/>
                <a:gd name="connsiteY3" fmla="*/ 0 h 516844"/>
                <a:gd name="connsiteX4" fmla="*/ 156255 w 323551"/>
                <a:gd name="connsiteY4" fmla="*/ 0 h 516844"/>
                <a:gd name="connsiteX5" fmla="*/ 156255 w 323551"/>
                <a:gd name="connsiteY5" fmla="*/ 54088 h 516844"/>
                <a:gd name="connsiteX6" fmla="*/ 120196 w 323551"/>
                <a:gd name="connsiteY6" fmla="*/ 54088 h 516844"/>
                <a:gd name="connsiteX7" fmla="*/ 120196 w 323551"/>
                <a:gd name="connsiteY7" fmla="*/ 0 h 516844"/>
                <a:gd name="connsiteX8" fmla="*/ 84138 w 323551"/>
                <a:gd name="connsiteY8" fmla="*/ 0 h 516844"/>
                <a:gd name="connsiteX9" fmla="*/ 84138 w 323551"/>
                <a:gd name="connsiteY9" fmla="*/ 54088 h 516844"/>
                <a:gd name="connsiteX10" fmla="*/ 0 w 323551"/>
                <a:gd name="connsiteY10" fmla="*/ 54088 h 516844"/>
                <a:gd name="connsiteX11" fmla="*/ 0 w 323551"/>
                <a:gd name="connsiteY11" fmla="*/ 90147 h 516844"/>
                <a:gd name="connsiteX12" fmla="*/ 36059 w 323551"/>
                <a:gd name="connsiteY12" fmla="*/ 90147 h 516844"/>
                <a:gd name="connsiteX13" fmla="*/ 36059 w 323551"/>
                <a:gd name="connsiteY13" fmla="*/ 426697 h 516844"/>
                <a:gd name="connsiteX14" fmla="*/ 0 w 323551"/>
                <a:gd name="connsiteY14" fmla="*/ 426697 h 516844"/>
                <a:gd name="connsiteX15" fmla="*/ 0 w 323551"/>
                <a:gd name="connsiteY15" fmla="*/ 462756 h 516844"/>
                <a:gd name="connsiteX16" fmla="*/ 84138 w 323551"/>
                <a:gd name="connsiteY16" fmla="*/ 462756 h 516844"/>
                <a:gd name="connsiteX17" fmla="*/ 84138 w 323551"/>
                <a:gd name="connsiteY17" fmla="*/ 516845 h 516844"/>
                <a:gd name="connsiteX18" fmla="*/ 120196 w 323551"/>
                <a:gd name="connsiteY18" fmla="*/ 516845 h 516844"/>
                <a:gd name="connsiteX19" fmla="*/ 120196 w 323551"/>
                <a:gd name="connsiteY19" fmla="*/ 462756 h 516844"/>
                <a:gd name="connsiteX20" fmla="*/ 156255 w 323551"/>
                <a:gd name="connsiteY20" fmla="*/ 462756 h 516844"/>
                <a:gd name="connsiteX21" fmla="*/ 156255 w 323551"/>
                <a:gd name="connsiteY21" fmla="*/ 516845 h 516844"/>
                <a:gd name="connsiteX22" fmla="*/ 192314 w 323551"/>
                <a:gd name="connsiteY22" fmla="*/ 516845 h 516844"/>
                <a:gd name="connsiteX23" fmla="*/ 192314 w 323551"/>
                <a:gd name="connsiteY23" fmla="*/ 462756 h 516844"/>
                <a:gd name="connsiteX24" fmla="*/ 204334 w 323551"/>
                <a:gd name="connsiteY24" fmla="*/ 462756 h 516844"/>
                <a:gd name="connsiteX25" fmla="*/ 323547 w 323551"/>
                <a:gd name="connsiteY25" fmla="*/ 341585 h 516844"/>
                <a:gd name="connsiteX26" fmla="*/ 240874 w 323551"/>
                <a:gd name="connsiteY26" fmla="*/ 228373 h 516844"/>
                <a:gd name="connsiteX27" fmla="*/ 168275 w 323551"/>
                <a:gd name="connsiteY27" fmla="*/ 90147 h 516844"/>
                <a:gd name="connsiteX28" fmla="*/ 234383 w 323551"/>
                <a:gd name="connsiteY28" fmla="*/ 156255 h 516844"/>
                <a:gd name="connsiteX29" fmla="*/ 168275 w 323551"/>
                <a:gd name="connsiteY29" fmla="*/ 222363 h 516844"/>
                <a:gd name="connsiteX30" fmla="*/ 72118 w 323551"/>
                <a:gd name="connsiteY30" fmla="*/ 222363 h 516844"/>
                <a:gd name="connsiteX31" fmla="*/ 72118 w 323551"/>
                <a:gd name="connsiteY31" fmla="*/ 90147 h 516844"/>
                <a:gd name="connsiteX32" fmla="*/ 204334 w 323551"/>
                <a:gd name="connsiteY32" fmla="*/ 426697 h 516844"/>
                <a:gd name="connsiteX33" fmla="*/ 72118 w 323551"/>
                <a:gd name="connsiteY33" fmla="*/ 426697 h 516844"/>
                <a:gd name="connsiteX34" fmla="*/ 72118 w 323551"/>
                <a:gd name="connsiteY34" fmla="*/ 258422 h 516844"/>
                <a:gd name="connsiteX35" fmla="*/ 204334 w 323551"/>
                <a:gd name="connsiteY35" fmla="*/ 258422 h 516844"/>
                <a:gd name="connsiteX36" fmla="*/ 288472 w 323551"/>
                <a:gd name="connsiteY36" fmla="*/ 342560 h 516844"/>
                <a:gd name="connsiteX37" fmla="*/ 204334 w 323551"/>
                <a:gd name="connsiteY37" fmla="*/ 426697 h 516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23551" h="516844">
                  <a:moveTo>
                    <a:pt x="240874" y="228373"/>
                  </a:moveTo>
                  <a:cubicBezTo>
                    <a:pt x="280644" y="188347"/>
                    <a:pt x="280438" y="123659"/>
                    <a:pt x="240411" y="83888"/>
                  </a:cubicBezTo>
                  <a:cubicBezTo>
                    <a:pt x="227140" y="70701"/>
                    <a:pt x="210503" y="61413"/>
                    <a:pt x="192314" y="57033"/>
                  </a:cubicBezTo>
                  <a:lnTo>
                    <a:pt x="192314" y="0"/>
                  </a:lnTo>
                  <a:lnTo>
                    <a:pt x="156255" y="0"/>
                  </a:lnTo>
                  <a:lnTo>
                    <a:pt x="156255" y="54088"/>
                  </a:lnTo>
                  <a:lnTo>
                    <a:pt x="120196" y="54088"/>
                  </a:lnTo>
                  <a:lnTo>
                    <a:pt x="120196" y="0"/>
                  </a:lnTo>
                  <a:lnTo>
                    <a:pt x="84138" y="0"/>
                  </a:lnTo>
                  <a:lnTo>
                    <a:pt x="84138" y="54088"/>
                  </a:lnTo>
                  <a:lnTo>
                    <a:pt x="0" y="54088"/>
                  </a:lnTo>
                  <a:lnTo>
                    <a:pt x="0" y="90147"/>
                  </a:lnTo>
                  <a:lnTo>
                    <a:pt x="36059" y="90147"/>
                  </a:lnTo>
                  <a:lnTo>
                    <a:pt x="36059" y="426697"/>
                  </a:lnTo>
                  <a:lnTo>
                    <a:pt x="0" y="426697"/>
                  </a:lnTo>
                  <a:lnTo>
                    <a:pt x="0" y="462756"/>
                  </a:lnTo>
                  <a:lnTo>
                    <a:pt x="84138" y="462756"/>
                  </a:lnTo>
                  <a:lnTo>
                    <a:pt x="84138" y="516845"/>
                  </a:lnTo>
                  <a:lnTo>
                    <a:pt x="120196" y="516845"/>
                  </a:lnTo>
                  <a:lnTo>
                    <a:pt x="120196" y="462756"/>
                  </a:lnTo>
                  <a:lnTo>
                    <a:pt x="156255" y="462756"/>
                  </a:lnTo>
                  <a:lnTo>
                    <a:pt x="156255" y="516845"/>
                  </a:lnTo>
                  <a:lnTo>
                    <a:pt x="192314" y="516845"/>
                  </a:lnTo>
                  <a:lnTo>
                    <a:pt x="192314" y="462756"/>
                  </a:lnTo>
                  <a:lnTo>
                    <a:pt x="204334" y="462756"/>
                  </a:lnTo>
                  <a:cubicBezTo>
                    <a:pt x="270714" y="462216"/>
                    <a:pt x="324088" y="407965"/>
                    <a:pt x="323547" y="341585"/>
                  </a:cubicBezTo>
                  <a:cubicBezTo>
                    <a:pt x="323127" y="290020"/>
                    <a:pt x="289863" y="244469"/>
                    <a:pt x="240874" y="228373"/>
                  </a:cubicBezTo>
                  <a:close/>
                  <a:moveTo>
                    <a:pt x="168275" y="90147"/>
                  </a:moveTo>
                  <a:cubicBezTo>
                    <a:pt x="204785" y="90147"/>
                    <a:pt x="234383" y="119745"/>
                    <a:pt x="234383" y="156255"/>
                  </a:cubicBezTo>
                  <a:cubicBezTo>
                    <a:pt x="234383" y="192766"/>
                    <a:pt x="204785" y="222363"/>
                    <a:pt x="168275" y="222363"/>
                  </a:cubicBezTo>
                  <a:lnTo>
                    <a:pt x="72118" y="222363"/>
                  </a:lnTo>
                  <a:lnTo>
                    <a:pt x="72118" y="90147"/>
                  </a:lnTo>
                  <a:close/>
                  <a:moveTo>
                    <a:pt x="204334" y="426697"/>
                  </a:moveTo>
                  <a:lnTo>
                    <a:pt x="72118" y="426697"/>
                  </a:lnTo>
                  <a:lnTo>
                    <a:pt x="72118" y="258422"/>
                  </a:lnTo>
                  <a:lnTo>
                    <a:pt x="204334" y="258422"/>
                  </a:lnTo>
                  <a:cubicBezTo>
                    <a:pt x="250802" y="258422"/>
                    <a:pt x="288472" y="296092"/>
                    <a:pt x="288472" y="342560"/>
                  </a:cubicBezTo>
                  <a:cubicBezTo>
                    <a:pt x="288472" y="389028"/>
                    <a:pt x="250802" y="426697"/>
                    <a:pt x="204334" y="426697"/>
                  </a:cubicBezTo>
                  <a:close/>
                </a:path>
              </a:pathLst>
            </a:custGeom>
            <a:solidFill>
              <a:srgbClr val="000000"/>
            </a:solidFill>
            <a:ln w="59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2" name="그래픽 63" descr="비트코인">
              <a:extLst>
                <a:ext uri="{FF2B5EF4-FFF2-40B4-BE49-F238E27FC236}">
                  <a16:creationId xmlns:a16="http://schemas.microsoft.com/office/drawing/2014/main" id="{8466CEAB-9A02-4958-AA5B-CF5054149E00}"/>
                </a:ext>
              </a:extLst>
            </p:cNvPr>
            <p:cNvSpPr/>
            <p:nvPr/>
          </p:nvSpPr>
          <p:spPr>
            <a:xfrm flipH="1">
              <a:off x="6136775" y="4397851"/>
              <a:ext cx="343954" cy="347708"/>
            </a:xfrm>
            <a:custGeom>
              <a:avLst/>
              <a:gdLst>
                <a:gd name="connsiteX0" fmla="*/ 240874 w 323551"/>
                <a:gd name="connsiteY0" fmla="*/ 228373 h 516844"/>
                <a:gd name="connsiteX1" fmla="*/ 240411 w 323551"/>
                <a:gd name="connsiteY1" fmla="*/ 83888 h 516844"/>
                <a:gd name="connsiteX2" fmla="*/ 192314 w 323551"/>
                <a:gd name="connsiteY2" fmla="*/ 57033 h 516844"/>
                <a:gd name="connsiteX3" fmla="*/ 192314 w 323551"/>
                <a:gd name="connsiteY3" fmla="*/ 0 h 516844"/>
                <a:gd name="connsiteX4" fmla="*/ 156255 w 323551"/>
                <a:gd name="connsiteY4" fmla="*/ 0 h 516844"/>
                <a:gd name="connsiteX5" fmla="*/ 156255 w 323551"/>
                <a:gd name="connsiteY5" fmla="*/ 54088 h 516844"/>
                <a:gd name="connsiteX6" fmla="*/ 120196 w 323551"/>
                <a:gd name="connsiteY6" fmla="*/ 54088 h 516844"/>
                <a:gd name="connsiteX7" fmla="*/ 120196 w 323551"/>
                <a:gd name="connsiteY7" fmla="*/ 0 h 516844"/>
                <a:gd name="connsiteX8" fmla="*/ 84138 w 323551"/>
                <a:gd name="connsiteY8" fmla="*/ 0 h 516844"/>
                <a:gd name="connsiteX9" fmla="*/ 84138 w 323551"/>
                <a:gd name="connsiteY9" fmla="*/ 54088 h 516844"/>
                <a:gd name="connsiteX10" fmla="*/ 0 w 323551"/>
                <a:gd name="connsiteY10" fmla="*/ 54088 h 516844"/>
                <a:gd name="connsiteX11" fmla="*/ 0 w 323551"/>
                <a:gd name="connsiteY11" fmla="*/ 90147 h 516844"/>
                <a:gd name="connsiteX12" fmla="*/ 36059 w 323551"/>
                <a:gd name="connsiteY12" fmla="*/ 90147 h 516844"/>
                <a:gd name="connsiteX13" fmla="*/ 36059 w 323551"/>
                <a:gd name="connsiteY13" fmla="*/ 426697 h 516844"/>
                <a:gd name="connsiteX14" fmla="*/ 0 w 323551"/>
                <a:gd name="connsiteY14" fmla="*/ 426697 h 516844"/>
                <a:gd name="connsiteX15" fmla="*/ 0 w 323551"/>
                <a:gd name="connsiteY15" fmla="*/ 462756 h 516844"/>
                <a:gd name="connsiteX16" fmla="*/ 84138 w 323551"/>
                <a:gd name="connsiteY16" fmla="*/ 462756 h 516844"/>
                <a:gd name="connsiteX17" fmla="*/ 84138 w 323551"/>
                <a:gd name="connsiteY17" fmla="*/ 516845 h 516844"/>
                <a:gd name="connsiteX18" fmla="*/ 120196 w 323551"/>
                <a:gd name="connsiteY18" fmla="*/ 516845 h 516844"/>
                <a:gd name="connsiteX19" fmla="*/ 120196 w 323551"/>
                <a:gd name="connsiteY19" fmla="*/ 462756 h 516844"/>
                <a:gd name="connsiteX20" fmla="*/ 156255 w 323551"/>
                <a:gd name="connsiteY20" fmla="*/ 462756 h 516844"/>
                <a:gd name="connsiteX21" fmla="*/ 156255 w 323551"/>
                <a:gd name="connsiteY21" fmla="*/ 516845 h 516844"/>
                <a:gd name="connsiteX22" fmla="*/ 192314 w 323551"/>
                <a:gd name="connsiteY22" fmla="*/ 516845 h 516844"/>
                <a:gd name="connsiteX23" fmla="*/ 192314 w 323551"/>
                <a:gd name="connsiteY23" fmla="*/ 462756 h 516844"/>
                <a:gd name="connsiteX24" fmla="*/ 204334 w 323551"/>
                <a:gd name="connsiteY24" fmla="*/ 462756 h 516844"/>
                <a:gd name="connsiteX25" fmla="*/ 323547 w 323551"/>
                <a:gd name="connsiteY25" fmla="*/ 341585 h 516844"/>
                <a:gd name="connsiteX26" fmla="*/ 240874 w 323551"/>
                <a:gd name="connsiteY26" fmla="*/ 228373 h 516844"/>
                <a:gd name="connsiteX27" fmla="*/ 168275 w 323551"/>
                <a:gd name="connsiteY27" fmla="*/ 90147 h 516844"/>
                <a:gd name="connsiteX28" fmla="*/ 234383 w 323551"/>
                <a:gd name="connsiteY28" fmla="*/ 156255 h 516844"/>
                <a:gd name="connsiteX29" fmla="*/ 168275 w 323551"/>
                <a:gd name="connsiteY29" fmla="*/ 222363 h 516844"/>
                <a:gd name="connsiteX30" fmla="*/ 72118 w 323551"/>
                <a:gd name="connsiteY30" fmla="*/ 222363 h 516844"/>
                <a:gd name="connsiteX31" fmla="*/ 72118 w 323551"/>
                <a:gd name="connsiteY31" fmla="*/ 90147 h 516844"/>
                <a:gd name="connsiteX32" fmla="*/ 204334 w 323551"/>
                <a:gd name="connsiteY32" fmla="*/ 426697 h 516844"/>
                <a:gd name="connsiteX33" fmla="*/ 72118 w 323551"/>
                <a:gd name="connsiteY33" fmla="*/ 426697 h 516844"/>
                <a:gd name="connsiteX34" fmla="*/ 72118 w 323551"/>
                <a:gd name="connsiteY34" fmla="*/ 258422 h 516844"/>
                <a:gd name="connsiteX35" fmla="*/ 204334 w 323551"/>
                <a:gd name="connsiteY35" fmla="*/ 258422 h 516844"/>
                <a:gd name="connsiteX36" fmla="*/ 288472 w 323551"/>
                <a:gd name="connsiteY36" fmla="*/ 342560 h 516844"/>
                <a:gd name="connsiteX37" fmla="*/ 204334 w 323551"/>
                <a:gd name="connsiteY37" fmla="*/ 426697 h 516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23551" h="516844">
                  <a:moveTo>
                    <a:pt x="240874" y="228373"/>
                  </a:moveTo>
                  <a:cubicBezTo>
                    <a:pt x="280644" y="188347"/>
                    <a:pt x="280438" y="123659"/>
                    <a:pt x="240411" y="83888"/>
                  </a:cubicBezTo>
                  <a:cubicBezTo>
                    <a:pt x="227140" y="70701"/>
                    <a:pt x="210503" y="61413"/>
                    <a:pt x="192314" y="57033"/>
                  </a:cubicBezTo>
                  <a:lnTo>
                    <a:pt x="192314" y="0"/>
                  </a:lnTo>
                  <a:lnTo>
                    <a:pt x="156255" y="0"/>
                  </a:lnTo>
                  <a:lnTo>
                    <a:pt x="156255" y="54088"/>
                  </a:lnTo>
                  <a:lnTo>
                    <a:pt x="120196" y="54088"/>
                  </a:lnTo>
                  <a:lnTo>
                    <a:pt x="120196" y="0"/>
                  </a:lnTo>
                  <a:lnTo>
                    <a:pt x="84138" y="0"/>
                  </a:lnTo>
                  <a:lnTo>
                    <a:pt x="84138" y="54088"/>
                  </a:lnTo>
                  <a:lnTo>
                    <a:pt x="0" y="54088"/>
                  </a:lnTo>
                  <a:lnTo>
                    <a:pt x="0" y="90147"/>
                  </a:lnTo>
                  <a:lnTo>
                    <a:pt x="36059" y="90147"/>
                  </a:lnTo>
                  <a:lnTo>
                    <a:pt x="36059" y="426697"/>
                  </a:lnTo>
                  <a:lnTo>
                    <a:pt x="0" y="426697"/>
                  </a:lnTo>
                  <a:lnTo>
                    <a:pt x="0" y="462756"/>
                  </a:lnTo>
                  <a:lnTo>
                    <a:pt x="84138" y="462756"/>
                  </a:lnTo>
                  <a:lnTo>
                    <a:pt x="84138" y="516845"/>
                  </a:lnTo>
                  <a:lnTo>
                    <a:pt x="120196" y="516845"/>
                  </a:lnTo>
                  <a:lnTo>
                    <a:pt x="120196" y="462756"/>
                  </a:lnTo>
                  <a:lnTo>
                    <a:pt x="156255" y="462756"/>
                  </a:lnTo>
                  <a:lnTo>
                    <a:pt x="156255" y="516845"/>
                  </a:lnTo>
                  <a:lnTo>
                    <a:pt x="192314" y="516845"/>
                  </a:lnTo>
                  <a:lnTo>
                    <a:pt x="192314" y="462756"/>
                  </a:lnTo>
                  <a:lnTo>
                    <a:pt x="204334" y="462756"/>
                  </a:lnTo>
                  <a:cubicBezTo>
                    <a:pt x="270714" y="462216"/>
                    <a:pt x="324088" y="407965"/>
                    <a:pt x="323547" y="341585"/>
                  </a:cubicBezTo>
                  <a:cubicBezTo>
                    <a:pt x="323127" y="290020"/>
                    <a:pt x="289863" y="244469"/>
                    <a:pt x="240874" y="228373"/>
                  </a:cubicBezTo>
                  <a:close/>
                  <a:moveTo>
                    <a:pt x="168275" y="90147"/>
                  </a:moveTo>
                  <a:cubicBezTo>
                    <a:pt x="204785" y="90147"/>
                    <a:pt x="234383" y="119745"/>
                    <a:pt x="234383" y="156255"/>
                  </a:cubicBezTo>
                  <a:cubicBezTo>
                    <a:pt x="234383" y="192766"/>
                    <a:pt x="204785" y="222363"/>
                    <a:pt x="168275" y="222363"/>
                  </a:cubicBezTo>
                  <a:lnTo>
                    <a:pt x="72118" y="222363"/>
                  </a:lnTo>
                  <a:lnTo>
                    <a:pt x="72118" y="90147"/>
                  </a:lnTo>
                  <a:close/>
                  <a:moveTo>
                    <a:pt x="204334" y="426697"/>
                  </a:moveTo>
                  <a:lnTo>
                    <a:pt x="72118" y="426697"/>
                  </a:lnTo>
                  <a:lnTo>
                    <a:pt x="72118" y="258422"/>
                  </a:lnTo>
                  <a:lnTo>
                    <a:pt x="204334" y="258422"/>
                  </a:lnTo>
                  <a:cubicBezTo>
                    <a:pt x="250802" y="258422"/>
                    <a:pt x="288472" y="296092"/>
                    <a:pt x="288472" y="342560"/>
                  </a:cubicBezTo>
                  <a:cubicBezTo>
                    <a:pt x="288472" y="389028"/>
                    <a:pt x="250802" y="426697"/>
                    <a:pt x="204334" y="426697"/>
                  </a:cubicBezTo>
                  <a:close/>
                </a:path>
              </a:pathLst>
            </a:custGeom>
            <a:solidFill>
              <a:srgbClr val="000000"/>
            </a:solidFill>
            <a:ln w="59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3" name="그래픽 63" descr="비트코인">
              <a:extLst>
                <a:ext uri="{FF2B5EF4-FFF2-40B4-BE49-F238E27FC236}">
                  <a16:creationId xmlns:a16="http://schemas.microsoft.com/office/drawing/2014/main" id="{9436E33E-901F-44C9-85C6-5C8812B24916}"/>
                </a:ext>
              </a:extLst>
            </p:cNvPr>
            <p:cNvSpPr/>
            <p:nvPr/>
          </p:nvSpPr>
          <p:spPr>
            <a:xfrm flipH="1">
              <a:off x="5953287" y="4001781"/>
              <a:ext cx="343954" cy="347708"/>
            </a:xfrm>
            <a:custGeom>
              <a:avLst/>
              <a:gdLst>
                <a:gd name="connsiteX0" fmla="*/ 240874 w 323551"/>
                <a:gd name="connsiteY0" fmla="*/ 228373 h 516844"/>
                <a:gd name="connsiteX1" fmla="*/ 240411 w 323551"/>
                <a:gd name="connsiteY1" fmla="*/ 83888 h 516844"/>
                <a:gd name="connsiteX2" fmla="*/ 192314 w 323551"/>
                <a:gd name="connsiteY2" fmla="*/ 57033 h 516844"/>
                <a:gd name="connsiteX3" fmla="*/ 192314 w 323551"/>
                <a:gd name="connsiteY3" fmla="*/ 0 h 516844"/>
                <a:gd name="connsiteX4" fmla="*/ 156255 w 323551"/>
                <a:gd name="connsiteY4" fmla="*/ 0 h 516844"/>
                <a:gd name="connsiteX5" fmla="*/ 156255 w 323551"/>
                <a:gd name="connsiteY5" fmla="*/ 54088 h 516844"/>
                <a:gd name="connsiteX6" fmla="*/ 120196 w 323551"/>
                <a:gd name="connsiteY6" fmla="*/ 54088 h 516844"/>
                <a:gd name="connsiteX7" fmla="*/ 120196 w 323551"/>
                <a:gd name="connsiteY7" fmla="*/ 0 h 516844"/>
                <a:gd name="connsiteX8" fmla="*/ 84138 w 323551"/>
                <a:gd name="connsiteY8" fmla="*/ 0 h 516844"/>
                <a:gd name="connsiteX9" fmla="*/ 84138 w 323551"/>
                <a:gd name="connsiteY9" fmla="*/ 54088 h 516844"/>
                <a:gd name="connsiteX10" fmla="*/ 0 w 323551"/>
                <a:gd name="connsiteY10" fmla="*/ 54088 h 516844"/>
                <a:gd name="connsiteX11" fmla="*/ 0 w 323551"/>
                <a:gd name="connsiteY11" fmla="*/ 90147 h 516844"/>
                <a:gd name="connsiteX12" fmla="*/ 36059 w 323551"/>
                <a:gd name="connsiteY12" fmla="*/ 90147 h 516844"/>
                <a:gd name="connsiteX13" fmla="*/ 36059 w 323551"/>
                <a:gd name="connsiteY13" fmla="*/ 426697 h 516844"/>
                <a:gd name="connsiteX14" fmla="*/ 0 w 323551"/>
                <a:gd name="connsiteY14" fmla="*/ 426697 h 516844"/>
                <a:gd name="connsiteX15" fmla="*/ 0 w 323551"/>
                <a:gd name="connsiteY15" fmla="*/ 462756 h 516844"/>
                <a:gd name="connsiteX16" fmla="*/ 84138 w 323551"/>
                <a:gd name="connsiteY16" fmla="*/ 462756 h 516844"/>
                <a:gd name="connsiteX17" fmla="*/ 84138 w 323551"/>
                <a:gd name="connsiteY17" fmla="*/ 516845 h 516844"/>
                <a:gd name="connsiteX18" fmla="*/ 120196 w 323551"/>
                <a:gd name="connsiteY18" fmla="*/ 516845 h 516844"/>
                <a:gd name="connsiteX19" fmla="*/ 120196 w 323551"/>
                <a:gd name="connsiteY19" fmla="*/ 462756 h 516844"/>
                <a:gd name="connsiteX20" fmla="*/ 156255 w 323551"/>
                <a:gd name="connsiteY20" fmla="*/ 462756 h 516844"/>
                <a:gd name="connsiteX21" fmla="*/ 156255 w 323551"/>
                <a:gd name="connsiteY21" fmla="*/ 516845 h 516844"/>
                <a:gd name="connsiteX22" fmla="*/ 192314 w 323551"/>
                <a:gd name="connsiteY22" fmla="*/ 516845 h 516844"/>
                <a:gd name="connsiteX23" fmla="*/ 192314 w 323551"/>
                <a:gd name="connsiteY23" fmla="*/ 462756 h 516844"/>
                <a:gd name="connsiteX24" fmla="*/ 204334 w 323551"/>
                <a:gd name="connsiteY24" fmla="*/ 462756 h 516844"/>
                <a:gd name="connsiteX25" fmla="*/ 323547 w 323551"/>
                <a:gd name="connsiteY25" fmla="*/ 341585 h 516844"/>
                <a:gd name="connsiteX26" fmla="*/ 240874 w 323551"/>
                <a:gd name="connsiteY26" fmla="*/ 228373 h 516844"/>
                <a:gd name="connsiteX27" fmla="*/ 168275 w 323551"/>
                <a:gd name="connsiteY27" fmla="*/ 90147 h 516844"/>
                <a:gd name="connsiteX28" fmla="*/ 234383 w 323551"/>
                <a:gd name="connsiteY28" fmla="*/ 156255 h 516844"/>
                <a:gd name="connsiteX29" fmla="*/ 168275 w 323551"/>
                <a:gd name="connsiteY29" fmla="*/ 222363 h 516844"/>
                <a:gd name="connsiteX30" fmla="*/ 72118 w 323551"/>
                <a:gd name="connsiteY30" fmla="*/ 222363 h 516844"/>
                <a:gd name="connsiteX31" fmla="*/ 72118 w 323551"/>
                <a:gd name="connsiteY31" fmla="*/ 90147 h 516844"/>
                <a:gd name="connsiteX32" fmla="*/ 204334 w 323551"/>
                <a:gd name="connsiteY32" fmla="*/ 426697 h 516844"/>
                <a:gd name="connsiteX33" fmla="*/ 72118 w 323551"/>
                <a:gd name="connsiteY33" fmla="*/ 426697 h 516844"/>
                <a:gd name="connsiteX34" fmla="*/ 72118 w 323551"/>
                <a:gd name="connsiteY34" fmla="*/ 258422 h 516844"/>
                <a:gd name="connsiteX35" fmla="*/ 204334 w 323551"/>
                <a:gd name="connsiteY35" fmla="*/ 258422 h 516844"/>
                <a:gd name="connsiteX36" fmla="*/ 288472 w 323551"/>
                <a:gd name="connsiteY36" fmla="*/ 342560 h 516844"/>
                <a:gd name="connsiteX37" fmla="*/ 204334 w 323551"/>
                <a:gd name="connsiteY37" fmla="*/ 426697 h 516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23551" h="516844">
                  <a:moveTo>
                    <a:pt x="240874" y="228373"/>
                  </a:moveTo>
                  <a:cubicBezTo>
                    <a:pt x="280644" y="188347"/>
                    <a:pt x="280438" y="123659"/>
                    <a:pt x="240411" y="83888"/>
                  </a:cubicBezTo>
                  <a:cubicBezTo>
                    <a:pt x="227140" y="70701"/>
                    <a:pt x="210503" y="61413"/>
                    <a:pt x="192314" y="57033"/>
                  </a:cubicBezTo>
                  <a:lnTo>
                    <a:pt x="192314" y="0"/>
                  </a:lnTo>
                  <a:lnTo>
                    <a:pt x="156255" y="0"/>
                  </a:lnTo>
                  <a:lnTo>
                    <a:pt x="156255" y="54088"/>
                  </a:lnTo>
                  <a:lnTo>
                    <a:pt x="120196" y="54088"/>
                  </a:lnTo>
                  <a:lnTo>
                    <a:pt x="120196" y="0"/>
                  </a:lnTo>
                  <a:lnTo>
                    <a:pt x="84138" y="0"/>
                  </a:lnTo>
                  <a:lnTo>
                    <a:pt x="84138" y="54088"/>
                  </a:lnTo>
                  <a:lnTo>
                    <a:pt x="0" y="54088"/>
                  </a:lnTo>
                  <a:lnTo>
                    <a:pt x="0" y="90147"/>
                  </a:lnTo>
                  <a:lnTo>
                    <a:pt x="36059" y="90147"/>
                  </a:lnTo>
                  <a:lnTo>
                    <a:pt x="36059" y="426697"/>
                  </a:lnTo>
                  <a:lnTo>
                    <a:pt x="0" y="426697"/>
                  </a:lnTo>
                  <a:lnTo>
                    <a:pt x="0" y="462756"/>
                  </a:lnTo>
                  <a:lnTo>
                    <a:pt x="84138" y="462756"/>
                  </a:lnTo>
                  <a:lnTo>
                    <a:pt x="84138" y="516845"/>
                  </a:lnTo>
                  <a:lnTo>
                    <a:pt x="120196" y="516845"/>
                  </a:lnTo>
                  <a:lnTo>
                    <a:pt x="120196" y="462756"/>
                  </a:lnTo>
                  <a:lnTo>
                    <a:pt x="156255" y="462756"/>
                  </a:lnTo>
                  <a:lnTo>
                    <a:pt x="156255" y="516845"/>
                  </a:lnTo>
                  <a:lnTo>
                    <a:pt x="192314" y="516845"/>
                  </a:lnTo>
                  <a:lnTo>
                    <a:pt x="192314" y="462756"/>
                  </a:lnTo>
                  <a:lnTo>
                    <a:pt x="204334" y="462756"/>
                  </a:lnTo>
                  <a:cubicBezTo>
                    <a:pt x="270714" y="462216"/>
                    <a:pt x="324088" y="407965"/>
                    <a:pt x="323547" y="341585"/>
                  </a:cubicBezTo>
                  <a:cubicBezTo>
                    <a:pt x="323127" y="290020"/>
                    <a:pt x="289863" y="244469"/>
                    <a:pt x="240874" y="228373"/>
                  </a:cubicBezTo>
                  <a:close/>
                  <a:moveTo>
                    <a:pt x="168275" y="90147"/>
                  </a:moveTo>
                  <a:cubicBezTo>
                    <a:pt x="204785" y="90147"/>
                    <a:pt x="234383" y="119745"/>
                    <a:pt x="234383" y="156255"/>
                  </a:cubicBezTo>
                  <a:cubicBezTo>
                    <a:pt x="234383" y="192766"/>
                    <a:pt x="204785" y="222363"/>
                    <a:pt x="168275" y="222363"/>
                  </a:cubicBezTo>
                  <a:lnTo>
                    <a:pt x="72118" y="222363"/>
                  </a:lnTo>
                  <a:lnTo>
                    <a:pt x="72118" y="90147"/>
                  </a:lnTo>
                  <a:close/>
                  <a:moveTo>
                    <a:pt x="204334" y="426697"/>
                  </a:moveTo>
                  <a:lnTo>
                    <a:pt x="72118" y="426697"/>
                  </a:lnTo>
                  <a:lnTo>
                    <a:pt x="72118" y="258422"/>
                  </a:lnTo>
                  <a:lnTo>
                    <a:pt x="204334" y="258422"/>
                  </a:lnTo>
                  <a:cubicBezTo>
                    <a:pt x="250802" y="258422"/>
                    <a:pt x="288472" y="296092"/>
                    <a:pt x="288472" y="342560"/>
                  </a:cubicBezTo>
                  <a:cubicBezTo>
                    <a:pt x="288472" y="389028"/>
                    <a:pt x="250802" y="426697"/>
                    <a:pt x="204334" y="426697"/>
                  </a:cubicBezTo>
                  <a:close/>
                </a:path>
              </a:pathLst>
            </a:custGeom>
            <a:solidFill>
              <a:srgbClr val="000000"/>
            </a:solidFill>
            <a:ln w="59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ACF8EB6A-8EE1-4E0B-88B1-0AD097A53888}"/>
              </a:ext>
            </a:extLst>
          </p:cNvPr>
          <p:cNvSpPr txBox="1"/>
          <p:nvPr/>
        </p:nvSpPr>
        <p:spPr>
          <a:xfrm>
            <a:off x="6791657" y="3457640"/>
            <a:ext cx="1283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BADIZ</a:t>
            </a:r>
            <a:r>
              <a:rPr lang="ko-KR" altLang="en-US" b="1" dirty="0"/>
              <a:t> 토큰</a:t>
            </a:r>
          </a:p>
        </p:txBody>
      </p:sp>
      <p:pic>
        <p:nvPicPr>
          <p:cNvPr id="21" name="그래픽 20" descr="동전">
            <a:extLst>
              <a:ext uri="{FF2B5EF4-FFF2-40B4-BE49-F238E27FC236}">
                <a16:creationId xmlns:a16="http://schemas.microsoft.com/office/drawing/2014/main" id="{CA03D4A7-FF1A-4E2E-886F-D4A59A1BE5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08161" y="3085959"/>
            <a:ext cx="515091" cy="465788"/>
          </a:xfrm>
          <a:prstGeom prst="rect">
            <a:avLst/>
          </a:prstGeom>
        </p:spPr>
      </p:pic>
      <p:pic>
        <p:nvPicPr>
          <p:cNvPr id="22" name="그래픽 21" descr="화폐">
            <a:extLst>
              <a:ext uri="{FF2B5EF4-FFF2-40B4-BE49-F238E27FC236}">
                <a16:creationId xmlns:a16="http://schemas.microsoft.com/office/drawing/2014/main" id="{5461F002-1DCF-4696-8DEF-B576DCDFCE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730655" y="2639909"/>
            <a:ext cx="576944" cy="521721"/>
          </a:xfrm>
          <a:prstGeom prst="rect">
            <a:avLst/>
          </a:prstGeom>
        </p:spPr>
      </p:pic>
      <p:pic>
        <p:nvPicPr>
          <p:cNvPr id="30" name="그래픽 29" descr="동전">
            <a:extLst>
              <a:ext uri="{FF2B5EF4-FFF2-40B4-BE49-F238E27FC236}">
                <a16:creationId xmlns:a16="http://schemas.microsoft.com/office/drawing/2014/main" id="{25AB6721-68A9-4359-9828-C5B002F75D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01772" y="3057111"/>
            <a:ext cx="515091" cy="465788"/>
          </a:xfrm>
          <a:prstGeom prst="rect">
            <a:avLst/>
          </a:prstGeom>
        </p:spPr>
      </p:pic>
      <p:sp>
        <p:nvSpPr>
          <p:cNvPr id="31" name="화살표: 오른쪽 30">
            <a:extLst>
              <a:ext uri="{FF2B5EF4-FFF2-40B4-BE49-F238E27FC236}">
                <a16:creationId xmlns:a16="http://schemas.microsoft.com/office/drawing/2014/main" id="{78D509D2-507B-4804-BCEB-56DB53DC6777}"/>
              </a:ext>
            </a:extLst>
          </p:cNvPr>
          <p:cNvSpPr/>
          <p:nvPr/>
        </p:nvSpPr>
        <p:spPr>
          <a:xfrm rot="10800000">
            <a:off x="2709453" y="3190837"/>
            <a:ext cx="977435" cy="2560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화살표: 오른쪽 32">
            <a:extLst>
              <a:ext uri="{FF2B5EF4-FFF2-40B4-BE49-F238E27FC236}">
                <a16:creationId xmlns:a16="http://schemas.microsoft.com/office/drawing/2014/main" id="{BF8CE19C-321C-4E00-8379-645D41F4DF38}"/>
              </a:ext>
            </a:extLst>
          </p:cNvPr>
          <p:cNvSpPr/>
          <p:nvPr/>
        </p:nvSpPr>
        <p:spPr>
          <a:xfrm>
            <a:off x="2748984" y="2828554"/>
            <a:ext cx="952365" cy="2560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화살표: 오른쪽 33">
            <a:extLst>
              <a:ext uri="{FF2B5EF4-FFF2-40B4-BE49-F238E27FC236}">
                <a16:creationId xmlns:a16="http://schemas.microsoft.com/office/drawing/2014/main" id="{A2ED19D5-8CBA-4E7B-997B-269721D50BFA}"/>
              </a:ext>
            </a:extLst>
          </p:cNvPr>
          <p:cNvSpPr/>
          <p:nvPr/>
        </p:nvSpPr>
        <p:spPr>
          <a:xfrm rot="10800000">
            <a:off x="5501433" y="3139833"/>
            <a:ext cx="977435" cy="2560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화살표: 오른쪽 34">
            <a:extLst>
              <a:ext uri="{FF2B5EF4-FFF2-40B4-BE49-F238E27FC236}">
                <a16:creationId xmlns:a16="http://schemas.microsoft.com/office/drawing/2014/main" id="{A72D3DD4-9BE9-4CA8-A122-FB3C606772F8}"/>
              </a:ext>
            </a:extLst>
          </p:cNvPr>
          <p:cNvSpPr/>
          <p:nvPr/>
        </p:nvSpPr>
        <p:spPr>
          <a:xfrm>
            <a:off x="5563229" y="2801080"/>
            <a:ext cx="952365" cy="2560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래픽 3" descr="블록체인 윤곽선">
            <a:extLst>
              <a:ext uri="{FF2B5EF4-FFF2-40B4-BE49-F238E27FC236}">
                <a16:creationId xmlns:a16="http://schemas.microsoft.com/office/drawing/2014/main" id="{BC1570CF-E4AB-4B95-B202-542CBD45FAC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208489" y="2682633"/>
            <a:ext cx="914400" cy="914400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6A9A0293-850F-4DC3-8ACA-BE0F1BB4374F}"/>
              </a:ext>
            </a:extLst>
          </p:cNvPr>
          <p:cNvSpPr txBox="1"/>
          <p:nvPr/>
        </p:nvSpPr>
        <p:spPr>
          <a:xfrm>
            <a:off x="4111691" y="358952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이더리움</a:t>
            </a:r>
            <a:endParaRPr lang="ko-KR" altLang="en-US" b="1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C706BA9-85D9-42BD-9331-0C2CC56FB47C}"/>
              </a:ext>
            </a:extLst>
          </p:cNvPr>
          <p:cNvSpPr txBox="1"/>
          <p:nvPr/>
        </p:nvSpPr>
        <p:spPr>
          <a:xfrm>
            <a:off x="1431725" y="3642306"/>
            <a:ext cx="10948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KRW,USD</a:t>
            </a:r>
            <a:endParaRPr lang="ko-KR" altLang="en-US" b="1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1EA8143-C9B0-48CE-9C23-5AF64C2FCB71}"/>
              </a:ext>
            </a:extLst>
          </p:cNvPr>
          <p:cNvSpPr txBox="1"/>
          <p:nvPr/>
        </p:nvSpPr>
        <p:spPr>
          <a:xfrm>
            <a:off x="5640003" y="243174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발행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506FC0C-AFD4-4022-A04E-03A6C509B8B2}"/>
              </a:ext>
            </a:extLst>
          </p:cNvPr>
          <p:cNvSpPr txBox="1"/>
          <p:nvPr/>
        </p:nvSpPr>
        <p:spPr>
          <a:xfrm>
            <a:off x="5728661" y="3338233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청산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C39FF19-17C5-4497-ABE7-0B1C6F17C409}"/>
              </a:ext>
            </a:extLst>
          </p:cNvPr>
          <p:cNvSpPr txBox="1"/>
          <p:nvPr/>
        </p:nvSpPr>
        <p:spPr>
          <a:xfrm>
            <a:off x="2921125" y="253847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환전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0EB8CFA-193B-466D-89D1-45F1CBAFE2D0}"/>
              </a:ext>
            </a:extLst>
          </p:cNvPr>
          <p:cNvSpPr txBox="1"/>
          <p:nvPr/>
        </p:nvSpPr>
        <p:spPr>
          <a:xfrm>
            <a:off x="2930392" y="339586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환전</a:t>
            </a:r>
          </a:p>
        </p:txBody>
      </p:sp>
    </p:spTree>
    <p:extLst>
      <p:ext uri="{BB962C8B-B14F-4D97-AF65-F5344CB8AC3E}">
        <p14:creationId xmlns:p14="http://schemas.microsoft.com/office/powerpoint/2010/main" val="35104443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554652" y="174060"/>
            <a:ext cx="6616701" cy="513443"/>
          </a:xfrm>
        </p:spPr>
        <p:txBody>
          <a:bodyPr/>
          <a:lstStyle/>
          <a:p>
            <a:r>
              <a:rPr lang="en-US" altLang="ko-KR" dirty="0"/>
              <a:t>3-6. </a:t>
            </a:r>
            <a:r>
              <a:rPr lang="ko-KR" altLang="en-US" dirty="0" err="1"/>
              <a:t>크라우드</a:t>
            </a:r>
            <a:r>
              <a:rPr lang="ko-KR" altLang="en-US" dirty="0"/>
              <a:t> </a:t>
            </a:r>
            <a:r>
              <a:rPr lang="ko-KR" altLang="en-US" dirty="0" err="1"/>
              <a:t>펀딩</a:t>
            </a:r>
            <a:r>
              <a:rPr lang="ko-KR" altLang="en-US" dirty="0"/>
              <a:t> 수수료 체계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1AED2F18-9974-4CC3-8DD2-7CEF8FA35E05}"/>
              </a:ext>
            </a:extLst>
          </p:cNvPr>
          <p:cNvGrpSpPr/>
          <p:nvPr/>
        </p:nvGrpSpPr>
        <p:grpSpPr>
          <a:xfrm>
            <a:off x="6987203" y="1853118"/>
            <a:ext cx="753675" cy="743778"/>
            <a:chOff x="5727054" y="4001781"/>
            <a:chExt cx="753675" cy="743778"/>
          </a:xfrm>
        </p:grpSpPr>
        <p:sp>
          <p:nvSpPr>
            <p:cNvPr id="4" name="그래픽 63" descr="비트코인">
              <a:extLst>
                <a:ext uri="{FF2B5EF4-FFF2-40B4-BE49-F238E27FC236}">
                  <a16:creationId xmlns:a16="http://schemas.microsoft.com/office/drawing/2014/main" id="{F946F252-A9B0-4D86-A5EC-272FAF9FBF2B}"/>
                </a:ext>
              </a:extLst>
            </p:cNvPr>
            <p:cNvSpPr/>
            <p:nvPr/>
          </p:nvSpPr>
          <p:spPr>
            <a:xfrm flipH="1">
              <a:off x="5727054" y="4395877"/>
              <a:ext cx="343954" cy="347708"/>
            </a:xfrm>
            <a:custGeom>
              <a:avLst/>
              <a:gdLst>
                <a:gd name="connsiteX0" fmla="*/ 240874 w 323551"/>
                <a:gd name="connsiteY0" fmla="*/ 228373 h 516844"/>
                <a:gd name="connsiteX1" fmla="*/ 240411 w 323551"/>
                <a:gd name="connsiteY1" fmla="*/ 83888 h 516844"/>
                <a:gd name="connsiteX2" fmla="*/ 192314 w 323551"/>
                <a:gd name="connsiteY2" fmla="*/ 57033 h 516844"/>
                <a:gd name="connsiteX3" fmla="*/ 192314 w 323551"/>
                <a:gd name="connsiteY3" fmla="*/ 0 h 516844"/>
                <a:gd name="connsiteX4" fmla="*/ 156255 w 323551"/>
                <a:gd name="connsiteY4" fmla="*/ 0 h 516844"/>
                <a:gd name="connsiteX5" fmla="*/ 156255 w 323551"/>
                <a:gd name="connsiteY5" fmla="*/ 54088 h 516844"/>
                <a:gd name="connsiteX6" fmla="*/ 120196 w 323551"/>
                <a:gd name="connsiteY6" fmla="*/ 54088 h 516844"/>
                <a:gd name="connsiteX7" fmla="*/ 120196 w 323551"/>
                <a:gd name="connsiteY7" fmla="*/ 0 h 516844"/>
                <a:gd name="connsiteX8" fmla="*/ 84138 w 323551"/>
                <a:gd name="connsiteY8" fmla="*/ 0 h 516844"/>
                <a:gd name="connsiteX9" fmla="*/ 84138 w 323551"/>
                <a:gd name="connsiteY9" fmla="*/ 54088 h 516844"/>
                <a:gd name="connsiteX10" fmla="*/ 0 w 323551"/>
                <a:gd name="connsiteY10" fmla="*/ 54088 h 516844"/>
                <a:gd name="connsiteX11" fmla="*/ 0 w 323551"/>
                <a:gd name="connsiteY11" fmla="*/ 90147 h 516844"/>
                <a:gd name="connsiteX12" fmla="*/ 36059 w 323551"/>
                <a:gd name="connsiteY12" fmla="*/ 90147 h 516844"/>
                <a:gd name="connsiteX13" fmla="*/ 36059 w 323551"/>
                <a:gd name="connsiteY13" fmla="*/ 426697 h 516844"/>
                <a:gd name="connsiteX14" fmla="*/ 0 w 323551"/>
                <a:gd name="connsiteY14" fmla="*/ 426697 h 516844"/>
                <a:gd name="connsiteX15" fmla="*/ 0 w 323551"/>
                <a:gd name="connsiteY15" fmla="*/ 462756 h 516844"/>
                <a:gd name="connsiteX16" fmla="*/ 84138 w 323551"/>
                <a:gd name="connsiteY16" fmla="*/ 462756 h 516844"/>
                <a:gd name="connsiteX17" fmla="*/ 84138 w 323551"/>
                <a:gd name="connsiteY17" fmla="*/ 516845 h 516844"/>
                <a:gd name="connsiteX18" fmla="*/ 120196 w 323551"/>
                <a:gd name="connsiteY18" fmla="*/ 516845 h 516844"/>
                <a:gd name="connsiteX19" fmla="*/ 120196 w 323551"/>
                <a:gd name="connsiteY19" fmla="*/ 462756 h 516844"/>
                <a:gd name="connsiteX20" fmla="*/ 156255 w 323551"/>
                <a:gd name="connsiteY20" fmla="*/ 462756 h 516844"/>
                <a:gd name="connsiteX21" fmla="*/ 156255 w 323551"/>
                <a:gd name="connsiteY21" fmla="*/ 516845 h 516844"/>
                <a:gd name="connsiteX22" fmla="*/ 192314 w 323551"/>
                <a:gd name="connsiteY22" fmla="*/ 516845 h 516844"/>
                <a:gd name="connsiteX23" fmla="*/ 192314 w 323551"/>
                <a:gd name="connsiteY23" fmla="*/ 462756 h 516844"/>
                <a:gd name="connsiteX24" fmla="*/ 204334 w 323551"/>
                <a:gd name="connsiteY24" fmla="*/ 462756 h 516844"/>
                <a:gd name="connsiteX25" fmla="*/ 323547 w 323551"/>
                <a:gd name="connsiteY25" fmla="*/ 341585 h 516844"/>
                <a:gd name="connsiteX26" fmla="*/ 240874 w 323551"/>
                <a:gd name="connsiteY26" fmla="*/ 228373 h 516844"/>
                <a:gd name="connsiteX27" fmla="*/ 168275 w 323551"/>
                <a:gd name="connsiteY27" fmla="*/ 90147 h 516844"/>
                <a:gd name="connsiteX28" fmla="*/ 234383 w 323551"/>
                <a:gd name="connsiteY28" fmla="*/ 156255 h 516844"/>
                <a:gd name="connsiteX29" fmla="*/ 168275 w 323551"/>
                <a:gd name="connsiteY29" fmla="*/ 222363 h 516844"/>
                <a:gd name="connsiteX30" fmla="*/ 72118 w 323551"/>
                <a:gd name="connsiteY30" fmla="*/ 222363 h 516844"/>
                <a:gd name="connsiteX31" fmla="*/ 72118 w 323551"/>
                <a:gd name="connsiteY31" fmla="*/ 90147 h 516844"/>
                <a:gd name="connsiteX32" fmla="*/ 204334 w 323551"/>
                <a:gd name="connsiteY32" fmla="*/ 426697 h 516844"/>
                <a:gd name="connsiteX33" fmla="*/ 72118 w 323551"/>
                <a:gd name="connsiteY33" fmla="*/ 426697 h 516844"/>
                <a:gd name="connsiteX34" fmla="*/ 72118 w 323551"/>
                <a:gd name="connsiteY34" fmla="*/ 258422 h 516844"/>
                <a:gd name="connsiteX35" fmla="*/ 204334 w 323551"/>
                <a:gd name="connsiteY35" fmla="*/ 258422 h 516844"/>
                <a:gd name="connsiteX36" fmla="*/ 288472 w 323551"/>
                <a:gd name="connsiteY36" fmla="*/ 342560 h 516844"/>
                <a:gd name="connsiteX37" fmla="*/ 204334 w 323551"/>
                <a:gd name="connsiteY37" fmla="*/ 426697 h 516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23551" h="516844">
                  <a:moveTo>
                    <a:pt x="240874" y="228373"/>
                  </a:moveTo>
                  <a:cubicBezTo>
                    <a:pt x="280644" y="188347"/>
                    <a:pt x="280438" y="123659"/>
                    <a:pt x="240411" y="83888"/>
                  </a:cubicBezTo>
                  <a:cubicBezTo>
                    <a:pt x="227140" y="70701"/>
                    <a:pt x="210503" y="61413"/>
                    <a:pt x="192314" y="57033"/>
                  </a:cubicBezTo>
                  <a:lnTo>
                    <a:pt x="192314" y="0"/>
                  </a:lnTo>
                  <a:lnTo>
                    <a:pt x="156255" y="0"/>
                  </a:lnTo>
                  <a:lnTo>
                    <a:pt x="156255" y="54088"/>
                  </a:lnTo>
                  <a:lnTo>
                    <a:pt x="120196" y="54088"/>
                  </a:lnTo>
                  <a:lnTo>
                    <a:pt x="120196" y="0"/>
                  </a:lnTo>
                  <a:lnTo>
                    <a:pt x="84138" y="0"/>
                  </a:lnTo>
                  <a:lnTo>
                    <a:pt x="84138" y="54088"/>
                  </a:lnTo>
                  <a:lnTo>
                    <a:pt x="0" y="54088"/>
                  </a:lnTo>
                  <a:lnTo>
                    <a:pt x="0" y="90147"/>
                  </a:lnTo>
                  <a:lnTo>
                    <a:pt x="36059" y="90147"/>
                  </a:lnTo>
                  <a:lnTo>
                    <a:pt x="36059" y="426697"/>
                  </a:lnTo>
                  <a:lnTo>
                    <a:pt x="0" y="426697"/>
                  </a:lnTo>
                  <a:lnTo>
                    <a:pt x="0" y="462756"/>
                  </a:lnTo>
                  <a:lnTo>
                    <a:pt x="84138" y="462756"/>
                  </a:lnTo>
                  <a:lnTo>
                    <a:pt x="84138" y="516845"/>
                  </a:lnTo>
                  <a:lnTo>
                    <a:pt x="120196" y="516845"/>
                  </a:lnTo>
                  <a:lnTo>
                    <a:pt x="120196" y="462756"/>
                  </a:lnTo>
                  <a:lnTo>
                    <a:pt x="156255" y="462756"/>
                  </a:lnTo>
                  <a:lnTo>
                    <a:pt x="156255" y="516845"/>
                  </a:lnTo>
                  <a:lnTo>
                    <a:pt x="192314" y="516845"/>
                  </a:lnTo>
                  <a:lnTo>
                    <a:pt x="192314" y="462756"/>
                  </a:lnTo>
                  <a:lnTo>
                    <a:pt x="204334" y="462756"/>
                  </a:lnTo>
                  <a:cubicBezTo>
                    <a:pt x="270714" y="462216"/>
                    <a:pt x="324088" y="407965"/>
                    <a:pt x="323547" y="341585"/>
                  </a:cubicBezTo>
                  <a:cubicBezTo>
                    <a:pt x="323127" y="290020"/>
                    <a:pt x="289863" y="244469"/>
                    <a:pt x="240874" y="228373"/>
                  </a:cubicBezTo>
                  <a:close/>
                  <a:moveTo>
                    <a:pt x="168275" y="90147"/>
                  </a:moveTo>
                  <a:cubicBezTo>
                    <a:pt x="204785" y="90147"/>
                    <a:pt x="234383" y="119745"/>
                    <a:pt x="234383" y="156255"/>
                  </a:cubicBezTo>
                  <a:cubicBezTo>
                    <a:pt x="234383" y="192766"/>
                    <a:pt x="204785" y="222363"/>
                    <a:pt x="168275" y="222363"/>
                  </a:cubicBezTo>
                  <a:lnTo>
                    <a:pt x="72118" y="222363"/>
                  </a:lnTo>
                  <a:lnTo>
                    <a:pt x="72118" y="90147"/>
                  </a:lnTo>
                  <a:close/>
                  <a:moveTo>
                    <a:pt x="204334" y="426697"/>
                  </a:moveTo>
                  <a:lnTo>
                    <a:pt x="72118" y="426697"/>
                  </a:lnTo>
                  <a:lnTo>
                    <a:pt x="72118" y="258422"/>
                  </a:lnTo>
                  <a:lnTo>
                    <a:pt x="204334" y="258422"/>
                  </a:lnTo>
                  <a:cubicBezTo>
                    <a:pt x="250802" y="258422"/>
                    <a:pt x="288472" y="296092"/>
                    <a:pt x="288472" y="342560"/>
                  </a:cubicBezTo>
                  <a:cubicBezTo>
                    <a:pt x="288472" y="389028"/>
                    <a:pt x="250802" y="426697"/>
                    <a:pt x="204334" y="426697"/>
                  </a:cubicBezTo>
                  <a:close/>
                </a:path>
              </a:pathLst>
            </a:custGeom>
            <a:solidFill>
              <a:srgbClr val="000000"/>
            </a:solidFill>
            <a:ln w="59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" name="그래픽 63" descr="비트코인">
              <a:extLst>
                <a:ext uri="{FF2B5EF4-FFF2-40B4-BE49-F238E27FC236}">
                  <a16:creationId xmlns:a16="http://schemas.microsoft.com/office/drawing/2014/main" id="{F6C55798-F9C5-4D00-BAC5-D5BFD0F8FD41}"/>
                </a:ext>
              </a:extLst>
            </p:cNvPr>
            <p:cNvSpPr/>
            <p:nvPr/>
          </p:nvSpPr>
          <p:spPr>
            <a:xfrm flipH="1">
              <a:off x="6136775" y="4397851"/>
              <a:ext cx="343954" cy="347708"/>
            </a:xfrm>
            <a:custGeom>
              <a:avLst/>
              <a:gdLst>
                <a:gd name="connsiteX0" fmla="*/ 240874 w 323551"/>
                <a:gd name="connsiteY0" fmla="*/ 228373 h 516844"/>
                <a:gd name="connsiteX1" fmla="*/ 240411 w 323551"/>
                <a:gd name="connsiteY1" fmla="*/ 83888 h 516844"/>
                <a:gd name="connsiteX2" fmla="*/ 192314 w 323551"/>
                <a:gd name="connsiteY2" fmla="*/ 57033 h 516844"/>
                <a:gd name="connsiteX3" fmla="*/ 192314 w 323551"/>
                <a:gd name="connsiteY3" fmla="*/ 0 h 516844"/>
                <a:gd name="connsiteX4" fmla="*/ 156255 w 323551"/>
                <a:gd name="connsiteY4" fmla="*/ 0 h 516844"/>
                <a:gd name="connsiteX5" fmla="*/ 156255 w 323551"/>
                <a:gd name="connsiteY5" fmla="*/ 54088 h 516844"/>
                <a:gd name="connsiteX6" fmla="*/ 120196 w 323551"/>
                <a:gd name="connsiteY6" fmla="*/ 54088 h 516844"/>
                <a:gd name="connsiteX7" fmla="*/ 120196 w 323551"/>
                <a:gd name="connsiteY7" fmla="*/ 0 h 516844"/>
                <a:gd name="connsiteX8" fmla="*/ 84138 w 323551"/>
                <a:gd name="connsiteY8" fmla="*/ 0 h 516844"/>
                <a:gd name="connsiteX9" fmla="*/ 84138 w 323551"/>
                <a:gd name="connsiteY9" fmla="*/ 54088 h 516844"/>
                <a:gd name="connsiteX10" fmla="*/ 0 w 323551"/>
                <a:gd name="connsiteY10" fmla="*/ 54088 h 516844"/>
                <a:gd name="connsiteX11" fmla="*/ 0 w 323551"/>
                <a:gd name="connsiteY11" fmla="*/ 90147 h 516844"/>
                <a:gd name="connsiteX12" fmla="*/ 36059 w 323551"/>
                <a:gd name="connsiteY12" fmla="*/ 90147 h 516844"/>
                <a:gd name="connsiteX13" fmla="*/ 36059 w 323551"/>
                <a:gd name="connsiteY13" fmla="*/ 426697 h 516844"/>
                <a:gd name="connsiteX14" fmla="*/ 0 w 323551"/>
                <a:gd name="connsiteY14" fmla="*/ 426697 h 516844"/>
                <a:gd name="connsiteX15" fmla="*/ 0 w 323551"/>
                <a:gd name="connsiteY15" fmla="*/ 462756 h 516844"/>
                <a:gd name="connsiteX16" fmla="*/ 84138 w 323551"/>
                <a:gd name="connsiteY16" fmla="*/ 462756 h 516844"/>
                <a:gd name="connsiteX17" fmla="*/ 84138 w 323551"/>
                <a:gd name="connsiteY17" fmla="*/ 516845 h 516844"/>
                <a:gd name="connsiteX18" fmla="*/ 120196 w 323551"/>
                <a:gd name="connsiteY18" fmla="*/ 516845 h 516844"/>
                <a:gd name="connsiteX19" fmla="*/ 120196 w 323551"/>
                <a:gd name="connsiteY19" fmla="*/ 462756 h 516844"/>
                <a:gd name="connsiteX20" fmla="*/ 156255 w 323551"/>
                <a:gd name="connsiteY20" fmla="*/ 462756 h 516844"/>
                <a:gd name="connsiteX21" fmla="*/ 156255 w 323551"/>
                <a:gd name="connsiteY21" fmla="*/ 516845 h 516844"/>
                <a:gd name="connsiteX22" fmla="*/ 192314 w 323551"/>
                <a:gd name="connsiteY22" fmla="*/ 516845 h 516844"/>
                <a:gd name="connsiteX23" fmla="*/ 192314 w 323551"/>
                <a:gd name="connsiteY23" fmla="*/ 462756 h 516844"/>
                <a:gd name="connsiteX24" fmla="*/ 204334 w 323551"/>
                <a:gd name="connsiteY24" fmla="*/ 462756 h 516844"/>
                <a:gd name="connsiteX25" fmla="*/ 323547 w 323551"/>
                <a:gd name="connsiteY25" fmla="*/ 341585 h 516844"/>
                <a:gd name="connsiteX26" fmla="*/ 240874 w 323551"/>
                <a:gd name="connsiteY26" fmla="*/ 228373 h 516844"/>
                <a:gd name="connsiteX27" fmla="*/ 168275 w 323551"/>
                <a:gd name="connsiteY27" fmla="*/ 90147 h 516844"/>
                <a:gd name="connsiteX28" fmla="*/ 234383 w 323551"/>
                <a:gd name="connsiteY28" fmla="*/ 156255 h 516844"/>
                <a:gd name="connsiteX29" fmla="*/ 168275 w 323551"/>
                <a:gd name="connsiteY29" fmla="*/ 222363 h 516844"/>
                <a:gd name="connsiteX30" fmla="*/ 72118 w 323551"/>
                <a:gd name="connsiteY30" fmla="*/ 222363 h 516844"/>
                <a:gd name="connsiteX31" fmla="*/ 72118 w 323551"/>
                <a:gd name="connsiteY31" fmla="*/ 90147 h 516844"/>
                <a:gd name="connsiteX32" fmla="*/ 204334 w 323551"/>
                <a:gd name="connsiteY32" fmla="*/ 426697 h 516844"/>
                <a:gd name="connsiteX33" fmla="*/ 72118 w 323551"/>
                <a:gd name="connsiteY33" fmla="*/ 426697 h 516844"/>
                <a:gd name="connsiteX34" fmla="*/ 72118 w 323551"/>
                <a:gd name="connsiteY34" fmla="*/ 258422 h 516844"/>
                <a:gd name="connsiteX35" fmla="*/ 204334 w 323551"/>
                <a:gd name="connsiteY35" fmla="*/ 258422 h 516844"/>
                <a:gd name="connsiteX36" fmla="*/ 288472 w 323551"/>
                <a:gd name="connsiteY36" fmla="*/ 342560 h 516844"/>
                <a:gd name="connsiteX37" fmla="*/ 204334 w 323551"/>
                <a:gd name="connsiteY37" fmla="*/ 426697 h 516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23551" h="516844">
                  <a:moveTo>
                    <a:pt x="240874" y="228373"/>
                  </a:moveTo>
                  <a:cubicBezTo>
                    <a:pt x="280644" y="188347"/>
                    <a:pt x="280438" y="123659"/>
                    <a:pt x="240411" y="83888"/>
                  </a:cubicBezTo>
                  <a:cubicBezTo>
                    <a:pt x="227140" y="70701"/>
                    <a:pt x="210503" y="61413"/>
                    <a:pt x="192314" y="57033"/>
                  </a:cubicBezTo>
                  <a:lnTo>
                    <a:pt x="192314" y="0"/>
                  </a:lnTo>
                  <a:lnTo>
                    <a:pt x="156255" y="0"/>
                  </a:lnTo>
                  <a:lnTo>
                    <a:pt x="156255" y="54088"/>
                  </a:lnTo>
                  <a:lnTo>
                    <a:pt x="120196" y="54088"/>
                  </a:lnTo>
                  <a:lnTo>
                    <a:pt x="120196" y="0"/>
                  </a:lnTo>
                  <a:lnTo>
                    <a:pt x="84138" y="0"/>
                  </a:lnTo>
                  <a:lnTo>
                    <a:pt x="84138" y="54088"/>
                  </a:lnTo>
                  <a:lnTo>
                    <a:pt x="0" y="54088"/>
                  </a:lnTo>
                  <a:lnTo>
                    <a:pt x="0" y="90147"/>
                  </a:lnTo>
                  <a:lnTo>
                    <a:pt x="36059" y="90147"/>
                  </a:lnTo>
                  <a:lnTo>
                    <a:pt x="36059" y="426697"/>
                  </a:lnTo>
                  <a:lnTo>
                    <a:pt x="0" y="426697"/>
                  </a:lnTo>
                  <a:lnTo>
                    <a:pt x="0" y="462756"/>
                  </a:lnTo>
                  <a:lnTo>
                    <a:pt x="84138" y="462756"/>
                  </a:lnTo>
                  <a:lnTo>
                    <a:pt x="84138" y="516845"/>
                  </a:lnTo>
                  <a:lnTo>
                    <a:pt x="120196" y="516845"/>
                  </a:lnTo>
                  <a:lnTo>
                    <a:pt x="120196" y="462756"/>
                  </a:lnTo>
                  <a:lnTo>
                    <a:pt x="156255" y="462756"/>
                  </a:lnTo>
                  <a:lnTo>
                    <a:pt x="156255" y="516845"/>
                  </a:lnTo>
                  <a:lnTo>
                    <a:pt x="192314" y="516845"/>
                  </a:lnTo>
                  <a:lnTo>
                    <a:pt x="192314" y="462756"/>
                  </a:lnTo>
                  <a:lnTo>
                    <a:pt x="204334" y="462756"/>
                  </a:lnTo>
                  <a:cubicBezTo>
                    <a:pt x="270714" y="462216"/>
                    <a:pt x="324088" y="407965"/>
                    <a:pt x="323547" y="341585"/>
                  </a:cubicBezTo>
                  <a:cubicBezTo>
                    <a:pt x="323127" y="290020"/>
                    <a:pt x="289863" y="244469"/>
                    <a:pt x="240874" y="228373"/>
                  </a:cubicBezTo>
                  <a:close/>
                  <a:moveTo>
                    <a:pt x="168275" y="90147"/>
                  </a:moveTo>
                  <a:cubicBezTo>
                    <a:pt x="204785" y="90147"/>
                    <a:pt x="234383" y="119745"/>
                    <a:pt x="234383" y="156255"/>
                  </a:cubicBezTo>
                  <a:cubicBezTo>
                    <a:pt x="234383" y="192766"/>
                    <a:pt x="204785" y="222363"/>
                    <a:pt x="168275" y="222363"/>
                  </a:cubicBezTo>
                  <a:lnTo>
                    <a:pt x="72118" y="222363"/>
                  </a:lnTo>
                  <a:lnTo>
                    <a:pt x="72118" y="90147"/>
                  </a:lnTo>
                  <a:close/>
                  <a:moveTo>
                    <a:pt x="204334" y="426697"/>
                  </a:moveTo>
                  <a:lnTo>
                    <a:pt x="72118" y="426697"/>
                  </a:lnTo>
                  <a:lnTo>
                    <a:pt x="72118" y="258422"/>
                  </a:lnTo>
                  <a:lnTo>
                    <a:pt x="204334" y="258422"/>
                  </a:lnTo>
                  <a:cubicBezTo>
                    <a:pt x="250802" y="258422"/>
                    <a:pt x="288472" y="296092"/>
                    <a:pt x="288472" y="342560"/>
                  </a:cubicBezTo>
                  <a:cubicBezTo>
                    <a:pt x="288472" y="389028"/>
                    <a:pt x="250802" y="426697"/>
                    <a:pt x="204334" y="426697"/>
                  </a:cubicBezTo>
                  <a:close/>
                </a:path>
              </a:pathLst>
            </a:custGeom>
            <a:solidFill>
              <a:srgbClr val="000000"/>
            </a:solidFill>
            <a:ln w="59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" name="그래픽 63" descr="비트코인">
              <a:extLst>
                <a:ext uri="{FF2B5EF4-FFF2-40B4-BE49-F238E27FC236}">
                  <a16:creationId xmlns:a16="http://schemas.microsoft.com/office/drawing/2014/main" id="{3C5E243A-EC04-4D5B-BDC0-E84ABC4D2183}"/>
                </a:ext>
              </a:extLst>
            </p:cNvPr>
            <p:cNvSpPr/>
            <p:nvPr/>
          </p:nvSpPr>
          <p:spPr>
            <a:xfrm flipH="1">
              <a:off x="5953287" y="4001781"/>
              <a:ext cx="343954" cy="347708"/>
            </a:xfrm>
            <a:custGeom>
              <a:avLst/>
              <a:gdLst>
                <a:gd name="connsiteX0" fmla="*/ 240874 w 323551"/>
                <a:gd name="connsiteY0" fmla="*/ 228373 h 516844"/>
                <a:gd name="connsiteX1" fmla="*/ 240411 w 323551"/>
                <a:gd name="connsiteY1" fmla="*/ 83888 h 516844"/>
                <a:gd name="connsiteX2" fmla="*/ 192314 w 323551"/>
                <a:gd name="connsiteY2" fmla="*/ 57033 h 516844"/>
                <a:gd name="connsiteX3" fmla="*/ 192314 w 323551"/>
                <a:gd name="connsiteY3" fmla="*/ 0 h 516844"/>
                <a:gd name="connsiteX4" fmla="*/ 156255 w 323551"/>
                <a:gd name="connsiteY4" fmla="*/ 0 h 516844"/>
                <a:gd name="connsiteX5" fmla="*/ 156255 w 323551"/>
                <a:gd name="connsiteY5" fmla="*/ 54088 h 516844"/>
                <a:gd name="connsiteX6" fmla="*/ 120196 w 323551"/>
                <a:gd name="connsiteY6" fmla="*/ 54088 h 516844"/>
                <a:gd name="connsiteX7" fmla="*/ 120196 w 323551"/>
                <a:gd name="connsiteY7" fmla="*/ 0 h 516844"/>
                <a:gd name="connsiteX8" fmla="*/ 84138 w 323551"/>
                <a:gd name="connsiteY8" fmla="*/ 0 h 516844"/>
                <a:gd name="connsiteX9" fmla="*/ 84138 w 323551"/>
                <a:gd name="connsiteY9" fmla="*/ 54088 h 516844"/>
                <a:gd name="connsiteX10" fmla="*/ 0 w 323551"/>
                <a:gd name="connsiteY10" fmla="*/ 54088 h 516844"/>
                <a:gd name="connsiteX11" fmla="*/ 0 w 323551"/>
                <a:gd name="connsiteY11" fmla="*/ 90147 h 516844"/>
                <a:gd name="connsiteX12" fmla="*/ 36059 w 323551"/>
                <a:gd name="connsiteY12" fmla="*/ 90147 h 516844"/>
                <a:gd name="connsiteX13" fmla="*/ 36059 w 323551"/>
                <a:gd name="connsiteY13" fmla="*/ 426697 h 516844"/>
                <a:gd name="connsiteX14" fmla="*/ 0 w 323551"/>
                <a:gd name="connsiteY14" fmla="*/ 426697 h 516844"/>
                <a:gd name="connsiteX15" fmla="*/ 0 w 323551"/>
                <a:gd name="connsiteY15" fmla="*/ 462756 h 516844"/>
                <a:gd name="connsiteX16" fmla="*/ 84138 w 323551"/>
                <a:gd name="connsiteY16" fmla="*/ 462756 h 516844"/>
                <a:gd name="connsiteX17" fmla="*/ 84138 w 323551"/>
                <a:gd name="connsiteY17" fmla="*/ 516845 h 516844"/>
                <a:gd name="connsiteX18" fmla="*/ 120196 w 323551"/>
                <a:gd name="connsiteY18" fmla="*/ 516845 h 516844"/>
                <a:gd name="connsiteX19" fmla="*/ 120196 w 323551"/>
                <a:gd name="connsiteY19" fmla="*/ 462756 h 516844"/>
                <a:gd name="connsiteX20" fmla="*/ 156255 w 323551"/>
                <a:gd name="connsiteY20" fmla="*/ 462756 h 516844"/>
                <a:gd name="connsiteX21" fmla="*/ 156255 w 323551"/>
                <a:gd name="connsiteY21" fmla="*/ 516845 h 516844"/>
                <a:gd name="connsiteX22" fmla="*/ 192314 w 323551"/>
                <a:gd name="connsiteY22" fmla="*/ 516845 h 516844"/>
                <a:gd name="connsiteX23" fmla="*/ 192314 w 323551"/>
                <a:gd name="connsiteY23" fmla="*/ 462756 h 516844"/>
                <a:gd name="connsiteX24" fmla="*/ 204334 w 323551"/>
                <a:gd name="connsiteY24" fmla="*/ 462756 h 516844"/>
                <a:gd name="connsiteX25" fmla="*/ 323547 w 323551"/>
                <a:gd name="connsiteY25" fmla="*/ 341585 h 516844"/>
                <a:gd name="connsiteX26" fmla="*/ 240874 w 323551"/>
                <a:gd name="connsiteY26" fmla="*/ 228373 h 516844"/>
                <a:gd name="connsiteX27" fmla="*/ 168275 w 323551"/>
                <a:gd name="connsiteY27" fmla="*/ 90147 h 516844"/>
                <a:gd name="connsiteX28" fmla="*/ 234383 w 323551"/>
                <a:gd name="connsiteY28" fmla="*/ 156255 h 516844"/>
                <a:gd name="connsiteX29" fmla="*/ 168275 w 323551"/>
                <a:gd name="connsiteY29" fmla="*/ 222363 h 516844"/>
                <a:gd name="connsiteX30" fmla="*/ 72118 w 323551"/>
                <a:gd name="connsiteY30" fmla="*/ 222363 h 516844"/>
                <a:gd name="connsiteX31" fmla="*/ 72118 w 323551"/>
                <a:gd name="connsiteY31" fmla="*/ 90147 h 516844"/>
                <a:gd name="connsiteX32" fmla="*/ 204334 w 323551"/>
                <a:gd name="connsiteY32" fmla="*/ 426697 h 516844"/>
                <a:gd name="connsiteX33" fmla="*/ 72118 w 323551"/>
                <a:gd name="connsiteY33" fmla="*/ 426697 h 516844"/>
                <a:gd name="connsiteX34" fmla="*/ 72118 w 323551"/>
                <a:gd name="connsiteY34" fmla="*/ 258422 h 516844"/>
                <a:gd name="connsiteX35" fmla="*/ 204334 w 323551"/>
                <a:gd name="connsiteY35" fmla="*/ 258422 h 516844"/>
                <a:gd name="connsiteX36" fmla="*/ 288472 w 323551"/>
                <a:gd name="connsiteY36" fmla="*/ 342560 h 516844"/>
                <a:gd name="connsiteX37" fmla="*/ 204334 w 323551"/>
                <a:gd name="connsiteY37" fmla="*/ 426697 h 516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23551" h="516844">
                  <a:moveTo>
                    <a:pt x="240874" y="228373"/>
                  </a:moveTo>
                  <a:cubicBezTo>
                    <a:pt x="280644" y="188347"/>
                    <a:pt x="280438" y="123659"/>
                    <a:pt x="240411" y="83888"/>
                  </a:cubicBezTo>
                  <a:cubicBezTo>
                    <a:pt x="227140" y="70701"/>
                    <a:pt x="210503" y="61413"/>
                    <a:pt x="192314" y="57033"/>
                  </a:cubicBezTo>
                  <a:lnTo>
                    <a:pt x="192314" y="0"/>
                  </a:lnTo>
                  <a:lnTo>
                    <a:pt x="156255" y="0"/>
                  </a:lnTo>
                  <a:lnTo>
                    <a:pt x="156255" y="54088"/>
                  </a:lnTo>
                  <a:lnTo>
                    <a:pt x="120196" y="54088"/>
                  </a:lnTo>
                  <a:lnTo>
                    <a:pt x="120196" y="0"/>
                  </a:lnTo>
                  <a:lnTo>
                    <a:pt x="84138" y="0"/>
                  </a:lnTo>
                  <a:lnTo>
                    <a:pt x="84138" y="54088"/>
                  </a:lnTo>
                  <a:lnTo>
                    <a:pt x="0" y="54088"/>
                  </a:lnTo>
                  <a:lnTo>
                    <a:pt x="0" y="90147"/>
                  </a:lnTo>
                  <a:lnTo>
                    <a:pt x="36059" y="90147"/>
                  </a:lnTo>
                  <a:lnTo>
                    <a:pt x="36059" y="426697"/>
                  </a:lnTo>
                  <a:lnTo>
                    <a:pt x="0" y="426697"/>
                  </a:lnTo>
                  <a:lnTo>
                    <a:pt x="0" y="462756"/>
                  </a:lnTo>
                  <a:lnTo>
                    <a:pt x="84138" y="462756"/>
                  </a:lnTo>
                  <a:lnTo>
                    <a:pt x="84138" y="516845"/>
                  </a:lnTo>
                  <a:lnTo>
                    <a:pt x="120196" y="516845"/>
                  </a:lnTo>
                  <a:lnTo>
                    <a:pt x="120196" y="462756"/>
                  </a:lnTo>
                  <a:lnTo>
                    <a:pt x="156255" y="462756"/>
                  </a:lnTo>
                  <a:lnTo>
                    <a:pt x="156255" y="516845"/>
                  </a:lnTo>
                  <a:lnTo>
                    <a:pt x="192314" y="516845"/>
                  </a:lnTo>
                  <a:lnTo>
                    <a:pt x="192314" y="462756"/>
                  </a:lnTo>
                  <a:lnTo>
                    <a:pt x="204334" y="462756"/>
                  </a:lnTo>
                  <a:cubicBezTo>
                    <a:pt x="270714" y="462216"/>
                    <a:pt x="324088" y="407965"/>
                    <a:pt x="323547" y="341585"/>
                  </a:cubicBezTo>
                  <a:cubicBezTo>
                    <a:pt x="323127" y="290020"/>
                    <a:pt x="289863" y="244469"/>
                    <a:pt x="240874" y="228373"/>
                  </a:cubicBezTo>
                  <a:close/>
                  <a:moveTo>
                    <a:pt x="168275" y="90147"/>
                  </a:moveTo>
                  <a:cubicBezTo>
                    <a:pt x="204785" y="90147"/>
                    <a:pt x="234383" y="119745"/>
                    <a:pt x="234383" y="156255"/>
                  </a:cubicBezTo>
                  <a:cubicBezTo>
                    <a:pt x="234383" y="192766"/>
                    <a:pt x="204785" y="222363"/>
                    <a:pt x="168275" y="222363"/>
                  </a:cubicBezTo>
                  <a:lnTo>
                    <a:pt x="72118" y="222363"/>
                  </a:lnTo>
                  <a:lnTo>
                    <a:pt x="72118" y="90147"/>
                  </a:lnTo>
                  <a:close/>
                  <a:moveTo>
                    <a:pt x="204334" y="426697"/>
                  </a:moveTo>
                  <a:lnTo>
                    <a:pt x="72118" y="426697"/>
                  </a:lnTo>
                  <a:lnTo>
                    <a:pt x="72118" y="258422"/>
                  </a:lnTo>
                  <a:lnTo>
                    <a:pt x="204334" y="258422"/>
                  </a:lnTo>
                  <a:cubicBezTo>
                    <a:pt x="250802" y="258422"/>
                    <a:pt x="288472" y="296092"/>
                    <a:pt x="288472" y="342560"/>
                  </a:cubicBezTo>
                  <a:cubicBezTo>
                    <a:pt x="288472" y="389028"/>
                    <a:pt x="250802" y="426697"/>
                    <a:pt x="204334" y="426697"/>
                  </a:cubicBezTo>
                  <a:close/>
                </a:path>
              </a:pathLst>
            </a:custGeom>
            <a:solidFill>
              <a:srgbClr val="000000"/>
            </a:solidFill>
            <a:ln w="59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7E1908C9-9205-416F-B8EC-1C841BBCDEC3}"/>
              </a:ext>
            </a:extLst>
          </p:cNvPr>
          <p:cNvSpPr txBox="1"/>
          <p:nvPr/>
        </p:nvSpPr>
        <p:spPr>
          <a:xfrm>
            <a:off x="6755081" y="2625536"/>
            <a:ext cx="1283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BADIZ</a:t>
            </a:r>
            <a:r>
              <a:rPr lang="ko-KR" altLang="en-US" b="1" dirty="0"/>
              <a:t> 토큰</a:t>
            </a:r>
          </a:p>
        </p:txBody>
      </p:sp>
      <p:pic>
        <p:nvPicPr>
          <p:cNvPr id="8" name="그래픽 7" descr="동전">
            <a:extLst>
              <a:ext uri="{FF2B5EF4-FFF2-40B4-BE49-F238E27FC236}">
                <a16:creationId xmlns:a16="http://schemas.microsoft.com/office/drawing/2014/main" id="{1CDB10E3-0B3B-4B65-8BAE-6B6FE98132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71585" y="2253855"/>
            <a:ext cx="515091" cy="465788"/>
          </a:xfrm>
          <a:prstGeom prst="rect">
            <a:avLst/>
          </a:prstGeom>
        </p:spPr>
      </p:pic>
      <p:pic>
        <p:nvPicPr>
          <p:cNvPr id="9" name="그래픽 8" descr="화폐">
            <a:extLst>
              <a:ext uri="{FF2B5EF4-FFF2-40B4-BE49-F238E27FC236}">
                <a16:creationId xmlns:a16="http://schemas.microsoft.com/office/drawing/2014/main" id="{4B631DB5-F039-4D8D-AF36-724FABA7BF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94079" y="1807805"/>
            <a:ext cx="576944" cy="521721"/>
          </a:xfrm>
          <a:prstGeom prst="rect">
            <a:avLst/>
          </a:prstGeom>
        </p:spPr>
      </p:pic>
      <p:pic>
        <p:nvPicPr>
          <p:cNvPr id="10" name="그래픽 9" descr="동전">
            <a:extLst>
              <a:ext uri="{FF2B5EF4-FFF2-40B4-BE49-F238E27FC236}">
                <a16:creationId xmlns:a16="http://schemas.microsoft.com/office/drawing/2014/main" id="{C66F0A28-8F56-400E-A6D3-18AB4AF4A8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65196" y="2225007"/>
            <a:ext cx="515091" cy="465788"/>
          </a:xfrm>
          <a:prstGeom prst="rect">
            <a:avLst/>
          </a:prstGeom>
        </p:spPr>
      </p:pic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90EC8368-9DDA-4EBB-9C21-20A7129464CD}"/>
              </a:ext>
            </a:extLst>
          </p:cNvPr>
          <p:cNvSpPr/>
          <p:nvPr/>
        </p:nvSpPr>
        <p:spPr>
          <a:xfrm rot="10800000">
            <a:off x="2672877" y="2358733"/>
            <a:ext cx="977435" cy="2560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90CD3BDA-E562-4FC2-8D6C-4DD12F5D6257}"/>
              </a:ext>
            </a:extLst>
          </p:cNvPr>
          <p:cNvSpPr/>
          <p:nvPr/>
        </p:nvSpPr>
        <p:spPr>
          <a:xfrm>
            <a:off x="2712408" y="1996450"/>
            <a:ext cx="952365" cy="2560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E907B176-017D-403C-9EA9-051A4D8A03EE}"/>
              </a:ext>
            </a:extLst>
          </p:cNvPr>
          <p:cNvSpPr/>
          <p:nvPr/>
        </p:nvSpPr>
        <p:spPr>
          <a:xfrm rot="10800000">
            <a:off x="5464857" y="2307729"/>
            <a:ext cx="977435" cy="2560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6C6EE8FB-2040-4711-88BD-606687B4A5FE}"/>
              </a:ext>
            </a:extLst>
          </p:cNvPr>
          <p:cNvSpPr/>
          <p:nvPr/>
        </p:nvSpPr>
        <p:spPr>
          <a:xfrm>
            <a:off x="5526653" y="1968976"/>
            <a:ext cx="952365" cy="2560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래픽 14" descr="블록체인 윤곽선">
            <a:extLst>
              <a:ext uri="{FF2B5EF4-FFF2-40B4-BE49-F238E27FC236}">
                <a16:creationId xmlns:a16="http://schemas.microsoft.com/office/drawing/2014/main" id="{1AB83A43-C5B6-435E-8D59-0189192882F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171913" y="1850529"/>
            <a:ext cx="914400" cy="9144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8908FC2-3E63-47EC-8640-269AD847558E}"/>
              </a:ext>
            </a:extLst>
          </p:cNvPr>
          <p:cNvSpPr txBox="1"/>
          <p:nvPr/>
        </p:nvSpPr>
        <p:spPr>
          <a:xfrm>
            <a:off x="4075115" y="275742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이더리움</a:t>
            </a:r>
            <a:endParaRPr lang="ko-KR" altLang="en-US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0F70C59-76BF-4A02-9C0B-06B7BB1D220D}"/>
              </a:ext>
            </a:extLst>
          </p:cNvPr>
          <p:cNvSpPr txBox="1"/>
          <p:nvPr/>
        </p:nvSpPr>
        <p:spPr>
          <a:xfrm>
            <a:off x="1395149" y="2810202"/>
            <a:ext cx="10948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KRW,USD</a:t>
            </a:r>
            <a:endParaRPr lang="ko-KR" altLang="en-US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D39D113-479D-49F4-9BBE-DFD37F5C9CA3}"/>
              </a:ext>
            </a:extLst>
          </p:cNvPr>
          <p:cNvSpPr txBox="1"/>
          <p:nvPr/>
        </p:nvSpPr>
        <p:spPr>
          <a:xfrm>
            <a:off x="5316117" y="1609873"/>
            <a:ext cx="1483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발행</a:t>
            </a:r>
            <a:r>
              <a:rPr lang="en-US" altLang="ko-KR" b="1" dirty="0">
                <a:solidFill>
                  <a:srgbClr val="FF0000"/>
                </a:solidFill>
              </a:rPr>
              <a:t>(</a:t>
            </a:r>
            <a:r>
              <a:rPr lang="ko-KR" altLang="en-US" b="1" dirty="0">
                <a:solidFill>
                  <a:srgbClr val="FF0000"/>
                </a:solidFill>
              </a:rPr>
              <a:t>수수료</a:t>
            </a:r>
            <a:r>
              <a:rPr lang="en-US" altLang="ko-KR" b="1" dirty="0">
                <a:solidFill>
                  <a:srgbClr val="FF0000"/>
                </a:solidFill>
              </a:rPr>
              <a:t>)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3ED8F15-B547-4E32-A3DE-95E10788025A}"/>
              </a:ext>
            </a:extLst>
          </p:cNvPr>
          <p:cNvSpPr txBox="1"/>
          <p:nvPr/>
        </p:nvSpPr>
        <p:spPr>
          <a:xfrm>
            <a:off x="5692085" y="250612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청산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1E42985-99D4-4B20-9899-03073C7D7D39}"/>
              </a:ext>
            </a:extLst>
          </p:cNvPr>
          <p:cNvSpPr txBox="1"/>
          <p:nvPr/>
        </p:nvSpPr>
        <p:spPr>
          <a:xfrm>
            <a:off x="2884549" y="170637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환전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1328EDE-7724-4636-AE56-3BBD6CE5E1F4}"/>
              </a:ext>
            </a:extLst>
          </p:cNvPr>
          <p:cNvSpPr txBox="1"/>
          <p:nvPr/>
        </p:nvSpPr>
        <p:spPr>
          <a:xfrm>
            <a:off x="2893816" y="256376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환전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8C4A2A5-0FD4-4B62-969C-0CC5DABDCE89}"/>
              </a:ext>
            </a:extLst>
          </p:cNvPr>
          <p:cNvSpPr txBox="1"/>
          <p:nvPr/>
        </p:nvSpPr>
        <p:spPr>
          <a:xfrm>
            <a:off x="1883096" y="3855462"/>
            <a:ext cx="56858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증권형 토큰 발행 시 발행금액의 </a:t>
            </a:r>
            <a:r>
              <a:rPr lang="en-US" altLang="ko-KR" b="1" dirty="0"/>
              <a:t>0.01% </a:t>
            </a:r>
            <a:r>
              <a:rPr lang="ko-KR" altLang="en-US" b="1" dirty="0"/>
              <a:t>수취</a:t>
            </a:r>
            <a:endParaRPr lang="en-US" altLang="ko-KR" b="1" dirty="0"/>
          </a:p>
          <a:p>
            <a:r>
              <a:rPr lang="ko-KR" altLang="en-US" b="1" dirty="0"/>
              <a:t>예</a:t>
            </a:r>
            <a:r>
              <a:rPr lang="en-US" altLang="ko-KR" b="1" dirty="0"/>
              <a:t>) 1</a:t>
            </a:r>
            <a:r>
              <a:rPr lang="ko-KR" altLang="en-US" b="1" dirty="0"/>
              <a:t>억 투자 시 </a:t>
            </a:r>
            <a:r>
              <a:rPr lang="en-US" altLang="ko-KR" b="1" dirty="0"/>
              <a:t>10</a:t>
            </a:r>
            <a:r>
              <a:rPr lang="ko-KR" altLang="en-US" b="1" dirty="0"/>
              <a:t>만원 수수료</a:t>
            </a:r>
          </a:p>
        </p:txBody>
      </p:sp>
    </p:spTree>
    <p:extLst>
      <p:ext uri="{BB962C8B-B14F-4D97-AF65-F5344CB8AC3E}">
        <p14:creationId xmlns:p14="http://schemas.microsoft.com/office/powerpoint/2010/main" val="1078242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554652" y="174060"/>
            <a:ext cx="6616701" cy="513443"/>
          </a:xfrm>
        </p:spPr>
        <p:txBody>
          <a:bodyPr/>
          <a:lstStyle/>
          <a:p>
            <a:r>
              <a:rPr lang="en-US" altLang="ko-KR" dirty="0"/>
              <a:t>3-7. BADIZ </a:t>
            </a:r>
            <a:r>
              <a:rPr lang="ko-KR" altLang="en-US" dirty="0"/>
              <a:t>토큰 모델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EC28263-8E49-4336-A65D-3895F5A59B3C}"/>
              </a:ext>
            </a:extLst>
          </p:cNvPr>
          <p:cNvGrpSpPr/>
          <p:nvPr/>
        </p:nvGrpSpPr>
        <p:grpSpPr>
          <a:xfrm>
            <a:off x="6453013" y="4478594"/>
            <a:ext cx="753675" cy="743778"/>
            <a:chOff x="5727054" y="4001781"/>
            <a:chExt cx="753675" cy="743778"/>
          </a:xfrm>
        </p:grpSpPr>
        <p:sp>
          <p:nvSpPr>
            <p:cNvPr id="33" name="그래픽 63" descr="비트코인">
              <a:extLst>
                <a:ext uri="{FF2B5EF4-FFF2-40B4-BE49-F238E27FC236}">
                  <a16:creationId xmlns:a16="http://schemas.microsoft.com/office/drawing/2014/main" id="{31B2CD70-C8E4-46D9-8CAB-51F96AED6050}"/>
                </a:ext>
              </a:extLst>
            </p:cNvPr>
            <p:cNvSpPr/>
            <p:nvPr/>
          </p:nvSpPr>
          <p:spPr>
            <a:xfrm flipH="1">
              <a:off x="5727054" y="4395877"/>
              <a:ext cx="343954" cy="347708"/>
            </a:xfrm>
            <a:custGeom>
              <a:avLst/>
              <a:gdLst>
                <a:gd name="connsiteX0" fmla="*/ 240874 w 323551"/>
                <a:gd name="connsiteY0" fmla="*/ 228373 h 516844"/>
                <a:gd name="connsiteX1" fmla="*/ 240411 w 323551"/>
                <a:gd name="connsiteY1" fmla="*/ 83888 h 516844"/>
                <a:gd name="connsiteX2" fmla="*/ 192314 w 323551"/>
                <a:gd name="connsiteY2" fmla="*/ 57033 h 516844"/>
                <a:gd name="connsiteX3" fmla="*/ 192314 w 323551"/>
                <a:gd name="connsiteY3" fmla="*/ 0 h 516844"/>
                <a:gd name="connsiteX4" fmla="*/ 156255 w 323551"/>
                <a:gd name="connsiteY4" fmla="*/ 0 h 516844"/>
                <a:gd name="connsiteX5" fmla="*/ 156255 w 323551"/>
                <a:gd name="connsiteY5" fmla="*/ 54088 h 516844"/>
                <a:gd name="connsiteX6" fmla="*/ 120196 w 323551"/>
                <a:gd name="connsiteY6" fmla="*/ 54088 h 516844"/>
                <a:gd name="connsiteX7" fmla="*/ 120196 w 323551"/>
                <a:gd name="connsiteY7" fmla="*/ 0 h 516844"/>
                <a:gd name="connsiteX8" fmla="*/ 84138 w 323551"/>
                <a:gd name="connsiteY8" fmla="*/ 0 h 516844"/>
                <a:gd name="connsiteX9" fmla="*/ 84138 w 323551"/>
                <a:gd name="connsiteY9" fmla="*/ 54088 h 516844"/>
                <a:gd name="connsiteX10" fmla="*/ 0 w 323551"/>
                <a:gd name="connsiteY10" fmla="*/ 54088 h 516844"/>
                <a:gd name="connsiteX11" fmla="*/ 0 w 323551"/>
                <a:gd name="connsiteY11" fmla="*/ 90147 h 516844"/>
                <a:gd name="connsiteX12" fmla="*/ 36059 w 323551"/>
                <a:gd name="connsiteY12" fmla="*/ 90147 h 516844"/>
                <a:gd name="connsiteX13" fmla="*/ 36059 w 323551"/>
                <a:gd name="connsiteY13" fmla="*/ 426697 h 516844"/>
                <a:gd name="connsiteX14" fmla="*/ 0 w 323551"/>
                <a:gd name="connsiteY14" fmla="*/ 426697 h 516844"/>
                <a:gd name="connsiteX15" fmla="*/ 0 w 323551"/>
                <a:gd name="connsiteY15" fmla="*/ 462756 h 516844"/>
                <a:gd name="connsiteX16" fmla="*/ 84138 w 323551"/>
                <a:gd name="connsiteY16" fmla="*/ 462756 h 516844"/>
                <a:gd name="connsiteX17" fmla="*/ 84138 w 323551"/>
                <a:gd name="connsiteY17" fmla="*/ 516845 h 516844"/>
                <a:gd name="connsiteX18" fmla="*/ 120196 w 323551"/>
                <a:gd name="connsiteY18" fmla="*/ 516845 h 516844"/>
                <a:gd name="connsiteX19" fmla="*/ 120196 w 323551"/>
                <a:gd name="connsiteY19" fmla="*/ 462756 h 516844"/>
                <a:gd name="connsiteX20" fmla="*/ 156255 w 323551"/>
                <a:gd name="connsiteY20" fmla="*/ 462756 h 516844"/>
                <a:gd name="connsiteX21" fmla="*/ 156255 w 323551"/>
                <a:gd name="connsiteY21" fmla="*/ 516845 h 516844"/>
                <a:gd name="connsiteX22" fmla="*/ 192314 w 323551"/>
                <a:gd name="connsiteY22" fmla="*/ 516845 h 516844"/>
                <a:gd name="connsiteX23" fmla="*/ 192314 w 323551"/>
                <a:gd name="connsiteY23" fmla="*/ 462756 h 516844"/>
                <a:gd name="connsiteX24" fmla="*/ 204334 w 323551"/>
                <a:gd name="connsiteY24" fmla="*/ 462756 h 516844"/>
                <a:gd name="connsiteX25" fmla="*/ 323547 w 323551"/>
                <a:gd name="connsiteY25" fmla="*/ 341585 h 516844"/>
                <a:gd name="connsiteX26" fmla="*/ 240874 w 323551"/>
                <a:gd name="connsiteY26" fmla="*/ 228373 h 516844"/>
                <a:gd name="connsiteX27" fmla="*/ 168275 w 323551"/>
                <a:gd name="connsiteY27" fmla="*/ 90147 h 516844"/>
                <a:gd name="connsiteX28" fmla="*/ 234383 w 323551"/>
                <a:gd name="connsiteY28" fmla="*/ 156255 h 516844"/>
                <a:gd name="connsiteX29" fmla="*/ 168275 w 323551"/>
                <a:gd name="connsiteY29" fmla="*/ 222363 h 516844"/>
                <a:gd name="connsiteX30" fmla="*/ 72118 w 323551"/>
                <a:gd name="connsiteY30" fmla="*/ 222363 h 516844"/>
                <a:gd name="connsiteX31" fmla="*/ 72118 w 323551"/>
                <a:gd name="connsiteY31" fmla="*/ 90147 h 516844"/>
                <a:gd name="connsiteX32" fmla="*/ 204334 w 323551"/>
                <a:gd name="connsiteY32" fmla="*/ 426697 h 516844"/>
                <a:gd name="connsiteX33" fmla="*/ 72118 w 323551"/>
                <a:gd name="connsiteY33" fmla="*/ 426697 h 516844"/>
                <a:gd name="connsiteX34" fmla="*/ 72118 w 323551"/>
                <a:gd name="connsiteY34" fmla="*/ 258422 h 516844"/>
                <a:gd name="connsiteX35" fmla="*/ 204334 w 323551"/>
                <a:gd name="connsiteY35" fmla="*/ 258422 h 516844"/>
                <a:gd name="connsiteX36" fmla="*/ 288472 w 323551"/>
                <a:gd name="connsiteY36" fmla="*/ 342560 h 516844"/>
                <a:gd name="connsiteX37" fmla="*/ 204334 w 323551"/>
                <a:gd name="connsiteY37" fmla="*/ 426697 h 516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23551" h="516844">
                  <a:moveTo>
                    <a:pt x="240874" y="228373"/>
                  </a:moveTo>
                  <a:cubicBezTo>
                    <a:pt x="280644" y="188347"/>
                    <a:pt x="280438" y="123659"/>
                    <a:pt x="240411" y="83888"/>
                  </a:cubicBezTo>
                  <a:cubicBezTo>
                    <a:pt x="227140" y="70701"/>
                    <a:pt x="210503" y="61413"/>
                    <a:pt x="192314" y="57033"/>
                  </a:cubicBezTo>
                  <a:lnTo>
                    <a:pt x="192314" y="0"/>
                  </a:lnTo>
                  <a:lnTo>
                    <a:pt x="156255" y="0"/>
                  </a:lnTo>
                  <a:lnTo>
                    <a:pt x="156255" y="54088"/>
                  </a:lnTo>
                  <a:lnTo>
                    <a:pt x="120196" y="54088"/>
                  </a:lnTo>
                  <a:lnTo>
                    <a:pt x="120196" y="0"/>
                  </a:lnTo>
                  <a:lnTo>
                    <a:pt x="84138" y="0"/>
                  </a:lnTo>
                  <a:lnTo>
                    <a:pt x="84138" y="54088"/>
                  </a:lnTo>
                  <a:lnTo>
                    <a:pt x="0" y="54088"/>
                  </a:lnTo>
                  <a:lnTo>
                    <a:pt x="0" y="90147"/>
                  </a:lnTo>
                  <a:lnTo>
                    <a:pt x="36059" y="90147"/>
                  </a:lnTo>
                  <a:lnTo>
                    <a:pt x="36059" y="426697"/>
                  </a:lnTo>
                  <a:lnTo>
                    <a:pt x="0" y="426697"/>
                  </a:lnTo>
                  <a:lnTo>
                    <a:pt x="0" y="462756"/>
                  </a:lnTo>
                  <a:lnTo>
                    <a:pt x="84138" y="462756"/>
                  </a:lnTo>
                  <a:lnTo>
                    <a:pt x="84138" y="516845"/>
                  </a:lnTo>
                  <a:lnTo>
                    <a:pt x="120196" y="516845"/>
                  </a:lnTo>
                  <a:lnTo>
                    <a:pt x="120196" y="462756"/>
                  </a:lnTo>
                  <a:lnTo>
                    <a:pt x="156255" y="462756"/>
                  </a:lnTo>
                  <a:lnTo>
                    <a:pt x="156255" y="516845"/>
                  </a:lnTo>
                  <a:lnTo>
                    <a:pt x="192314" y="516845"/>
                  </a:lnTo>
                  <a:lnTo>
                    <a:pt x="192314" y="462756"/>
                  </a:lnTo>
                  <a:lnTo>
                    <a:pt x="204334" y="462756"/>
                  </a:lnTo>
                  <a:cubicBezTo>
                    <a:pt x="270714" y="462216"/>
                    <a:pt x="324088" y="407965"/>
                    <a:pt x="323547" y="341585"/>
                  </a:cubicBezTo>
                  <a:cubicBezTo>
                    <a:pt x="323127" y="290020"/>
                    <a:pt x="289863" y="244469"/>
                    <a:pt x="240874" y="228373"/>
                  </a:cubicBezTo>
                  <a:close/>
                  <a:moveTo>
                    <a:pt x="168275" y="90147"/>
                  </a:moveTo>
                  <a:cubicBezTo>
                    <a:pt x="204785" y="90147"/>
                    <a:pt x="234383" y="119745"/>
                    <a:pt x="234383" y="156255"/>
                  </a:cubicBezTo>
                  <a:cubicBezTo>
                    <a:pt x="234383" y="192766"/>
                    <a:pt x="204785" y="222363"/>
                    <a:pt x="168275" y="222363"/>
                  </a:cubicBezTo>
                  <a:lnTo>
                    <a:pt x="72118" y="222363"/>
                  </a:lnTo>
                  <a:lnTo>
                    <a:pt x="72118" y="90147"/>
                  </a:lnTo>
                  <a:close/>
                  <a:moveTo>
                    <a:pt x="204334" y="426697"/>
                  </a:moveTo>
                  <a:lnTo>
                    <a:pt x="72118" y="426697"/>
                  </a:lnTo>
                  <a:lnTo>
                    <a:pt x="72118" y="258422"/>
                  </a:lnTo>
                  <a:lnTo>
                    <a:pt x="204334" y="258422"/>
                  </a:lnTo>
                  <a:cubicBezTo>
                    <a:pt x="250802" y="258422"/>
                    <a:pt x="288472" y="296092"/>
                    <a:pt x="288472" y="342560"/>
                  </a:cubicBezTo>
                  <a:cubicBezTo>
                    <a:pt x="288472" y="389028"/>
                    <a:pt x="250802" y="426697"/>
                    <a:pt x="204334" y="426697"/>
                  </a:cubicBezTo>
                  <a:close/>
                </a:path>
              </a:pathLst>
            </a:custGeom>
            <a:solidFill>
              <a:srgbClr val="000000"/>
            </a:solidFill>
            <a:ln w="59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4" name="그래픽 63" descr="비트코인">
              <a:extLst>
                <a:ext uri="{FF2B5EF4-FFF2-40B4-BE49-F238E27FC236}">
                  <a16:creationId xmlns:a16="http://schemas.microsoft.com/office/drawing/2014/main" id="{EC616B52-63BD-4D26-B883-559DE1521364}"/>
                </a:ext>
              </a:extLst>
            </p:cNvPr>
            <p:cNvSpPr/>
            <p:nvPr/>
          </p:nvSpPr>
          <p:spPr>
            <a:xfrm flipH="1">
              <a:off x="6136775" y="4397851"/>
              <a:ext cx="343954" cy="347708"/>
            </a:xfrm>
            <a:custGeom>
              <a:avLst/>
              <a:gdLst>
                <a:gd name="connsiteX0" fmla="*/ 240874 w 323551"/>
                <a:gd name="connsiteY0" fmla="*/ 228373 h 516844"/>
                <a:gd name="connsiteX1" fmla="*/ 240411 w 323551"/>
                <a:gd name="connsiteY1" fmla="*/ 83888 h 516844"/>
                <a:gd name="connsiteX2" fmla="*/ 192314 w 323551"/>
                <a:gd name="connsiteY2" fmla="*/ 57033 h 516844"/>
                <a:gd name="connsiteX3" fmla="*/ 192314 w 323551"/>
                <a:gd name="connsiteY3" fmla="*/ 0 h 516844"/>
                <a:gd name="connsiteX4" fmla="*/ 156255 w 323551"/>
                <a:gd name="connsiteY4" fmla="*/ 0 h 516844"/>
                <a:gd name="connsiteX5" fmla="*/ 156255 w 323551"/>
                <a:gd name="connsiteY5" fmla="*/ 54088 h 516844"/>
                <a:gd name="connsiteX6" fmla="*/ 120196 w 323551"/>
                <a:gd name="connsiteY6" fmla="*/ 54088 h 516844"/>
                <a:gd name="connsiteX7" fmla="*/ 120196 w 323551"/>
                <a:gd name="connsiteY7" fmla="*/ 0 h 516844"/>
                <a:gd name="connsiteX8" fmla="*/ 84138 w 323551"/>
                <a:gd name="connsiteY8" fmla="*/ 0 h 516844"/>
                <a:gd name="connsiteX9" fmla="*/ 84138 w 323551"/>
                <a:gd name="connsiteY9" fmla="*/ 54088 h 516844"/>
                <a:gd name="connsiteX10" fmla="*/ 0 w 323551"/>
                <a:gd name="connsiteY10" fmla="*/ 54088 h 516844"/>
                <a:gd name="connsiteX11" fmla="*/ 0 w 323551"/>
                <a:gd name="connsiteY11" fmla="*/ 90147 h 516844"/>
                <a:gd name="connsiteX12" fmla="*/ 36059 w 323551"/>
                <a:gd name="connsiteY12" fmla="*/ 90147 h 516844"/>
                <a:gd name="connsiteX13" fmla="*/ 36059 w 323551"/>
                <a:gd name="connsiteY13" fmla="*/ 426697 h 516844"/>
                <a:gd name="connsiteX14" fmla="*/ 0 w 323551"/>
                <a:gd name="connsiteY14" fmla="*/ 426697 h 516844"/>
                <a:gd name="connsiteX15" fmla="*/ 0 w 323551"/>
                <a:gd name="connsiteY15" fmla="*/ 462756 h 516844"/>
                <a:gd name="connsiteX16" fmla="*/ 84138 w 323551"/>
                <a:gd name="connsiteY16" fmla="*/ 462756 h 516844"/>
                <a:gd name="connsiteX17" fmla="*/ 84138 w 323551"/>
                <a:gd name="connsiteY17" fmla="*/ 516845 h 516844"/>
                <a:gd name="connsiteX18" fmla="*/ 120196 w 323551"/>
                <a:gd name="connsiteY18" fmla="*/ 516845 h 516844"/>
                <a:gd name="connsiteX19" fmla="*/ 120196 w 323551"/>
                <a:gd name="connsiteY19" fmla="*/ 462756 h 516844"/>
                <a:gd name="connsiteX20" fmla="*/ 156255 w 323551"/>
                <a:gd name="connsiteY20" fmla="*/ 462756 h 516844"/>
                <a:gd name="connsiteX21" fmla="*/ 156255 w 323551"/>
                <a:gd name="connsiteY21" fmla="*/ 516845 h 516844"/>
                <a:gd name="connsiteX22" fmla="*/ 192314 w 323551"/>
                <a:gd name="connsiteY22" fmla="*/ 516845 h 516844"/>
                <a:gd name="connsiteX23" fmla="*/ 192314 w 323551"/>
                <a:gd name="connsiteY23" fmla="*/ 462756 h 516844"/>
                <a:gd name="connsiteX24" fmla="*/ 204334 w 323551"/>
                <a:gd name="connsiteY24" fmla="*/ 462756 h 516844"/>
                <a:gd name="connsiteX25" fmla="*/ 323547 w 323551"/>
                <a:gd name="connsiteY25" fmla="*/ 341585 h 516844"/>
                <a:gd name="connsiteX26" fmla="*/ 240874 w 323551"/>
                <a:gd name="connsiteY26" fmla="*/ 228373 h 516844"/>
                <a:gd name="connsiteX27" fmla="*/ 168275 w 323551"/>
                <a:gd name="connsiteY27" fmla="*/ 90147 h 516844"/>
                <a:gd name="connsiteX28" fmla="*/ 234383 w 323551"/>
                <a:gd name="connsiteY28" fmla="*/ 156255 h 516844"/>
                <a:gd name="connsiteX29" fmla="*/ 168275 w 323551"/>
                <a:gd name="connsiteY29" fmla="*/ 222363 h 516844"/>
                <a:gd name="connsiteX30" fmla="*/ 72118 w 323551"/>
                <a:gd name="connsiteY30" fmla="*/ 222363 h 516844"/>
                <a:gd name="connsiteX31" fmla="*/ 72118 w 323551"/>
                <a:gd name="connsiteY31" fmla="*/ 90147 h 516844"/>
                <a:gd name="connsiteX32" fmla="*/ 204334 w 323551"/>
                <a:gd name="connsiteY32" fmla="*/ 426697 h 516844"/>
                <a:gd name="connsiteX33" fmla="*/ 72118 w 323551"/>
                <a:gd name="connsiteY33" fmla="*/ 426697 h 516844"/>
                <a:gd name="connsiteX34" fmla="*/ 72118 w 323551"/>
                <a:gd name="connsiteY34" fmla="*/ 258422 h 516844"/>
                <a:gd name="connsiteX35" fmla="*/ 204334 w 323551"/>
                <a:gd name="connsiteY35" fmla="*/ 258422 h 516844"/>
                <a:gd name="connsiteX36" fmla="*/ 288472 w 323551"/>
                <a:gd name="connsiteY36" fmla="*/ 342560 h 516844"/>
                <a:gd name="connsiteX37" fmla="*/ 204334 w 323551"/>
                <a:gd name="connsiteY37" fmla="*/ 426697 h 516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23551" h="516844">
                  <a:moveTo>
                    <a:pt x="240874" y="228373"/>
                  </a:moveTo>
                  <a:cubicBezTo>
                    <a:pt x="280644" y="188347"/>
                    <a:pt x="280438" y="123659"/>
                    <a:pt x="240411" y="83888"/>
                  </a:cubicBezTo>
                  <a:cubicBezTo>
                    <a:pt x="227140" y="70701"/>
                    <a:pt x="210503" y="61413"/>
                    <a:pt x="192314" y="57033"/>
                  </a:cubicBezTo>
                  <a:lnTo>
                    <a:pt x="192314" y="0"/>
                  </a:lnTo>
                  <a:lnTo>
                    <a:pt x="156255" y="0"/>
                  </a:lnTo>
                  <a:lnTo>
                    <a:pt x="156255" y="54088"/>
                  </a:lnTo>
                  <a:lnTo>
                    <a:pt x="120196" y="54088"/>
                  </a:lnTo>
                  <a:lnTo>
                    <a:pt x="120196" y="0"/>
                  </a:lnTo>
                  <a:lnTo>
                    <a:pt x="84138" y="0"/>
                  </a:lnTo>
                  <a:lnTo>
                    <a:pt x="84138" y="54088"/>
                  </a:lnTo>
                  <a:lnTo>
                    <a:pt x="0" y="54088"/>
                  </a:lnTo>
                  <a:lnTo>
                    <a:pt x="0" y="90147"/>
                  </a:lnTo>
                  <a:lnTo>
                    <a:pt x="36059" y="90147"/>
                  </a:lnTo>
                  <a:lnTo>
                    <a:pt x="36059" y="426697"/>
                  </a:lnTo>
                  <a:lnTo>
                    <a:pt x="0" y="426697"/>
                  </a:lnTo>
                  <a:lnTo>
                    <a:pt x="0" y="462756"/>
                  </a:lnTo>
                  <a:lnTo>
                    <a:pt x="84138" y="462756"/>
                  </a:lnTo>
                  <a:lnTo>
                    <a:pt x="84138" y="516845"/>
                  </a:lnTo>
                  <a:lnTo>
                    <a:pt x="120196" y="516845"/>
                  </a:lnTo>
                  <a:lnTo>
                    <a:pt x="120196" y="462756"/>
                  </a:lnTo>
                  <a:lnTo>
                    <a:pt x="156255" y="462756"/>
                  </a:lnTo>
                  <a:lnTo>
                    <a:pt x="156255" y="516845"/>
                  </a:lnTo>
                  <a:lnTo>
                    <a:pt x="192314" y="516845"/>
                  </a:lnTo>
                  <a:lnTo>
                    <a:pt x="192314" y="462756"/>
                  </a:lnTo>
                  <a:lnTo>
                    <a:pt x="204334" y="462756"/>
                  </a:lnTo>
                  <a:cubicBezTo>
                    <a:pt x="270714" y="462216"/>
                    <a:pt x="324088" y="407965"/>
                    <a:pt x="323547" y="341585"/>
                  </a:cubicBezTo>
                  <a:cubicBezTo>
                    <a:pt x="323127" y="290020"/>
                    <a:pt x="289863" y="244469"/>
                    <a:pt x="240874" y="228373"/>
                  </a:cubicBezTo>
                  <a:close/>
                  <a:moveTo>
                    <a:pt x="168275" y="90147"/>
                  </a:moveTo>
                  <a:cubicBezTo>
                    <a:pt x="204785" y="90147"/>
                    <a:pt x="234383" y="119745"/>
                    <a:pt x="234383" y="156255"/>
                  </a:cubicBezTo>
                  <a:cubicBezTo>
                    <a:pt x="234383" y="192766"/>
                    <a:pt x="204785" y="222363"/>
                    <a:pt x="168275" y="222363"/>
                  </a:cubicBezTo>
                  <a:lnTo>
                    <a:pt x="72118" y="222363"/>
                  </a:lnTo>
                  <a:lnTo>
                    <a:pt x="72118" y="90147"/>
                  </a:lnTo>
                  <a:close/>
                  <a:moveTo>
                    <a:pt x="204334" y="426697"/>
                  </a:moveTo>
                  <a:lnTo>
                    <a:pt x="72118" y="426697"/>
                  </a:lnTo>
                  <a:lnTo>
                    <a:pt x="72118" y="258422"/>
                  </a:lnTo>
                  <a:lnTo>
                    <a:pt x="204334" y="258422"/>
                  </a:lnTo>
                  <a:cubicBezTo>
                    <a:pt x="250802" y="258422"/>
                    <a:pt x="288472" y="296092"/>
                    <a:pt x="288472" y="342560"/>
                  </a:cubicBezTo>
                  <a:cubicBezTo>
                    <a:pt x="288472" y="389028"/>
                    <a:pt x="250802" y="426697"/>
                    <a:pt x="204334" y="426697"/>
                  </a:cubicBezTo>
                  <a:close/>
                </a:path>
              </a:pathLst>
            </a:custGeom>
            <a:solidFill>
              <a:srgbClr val="000000"/>
            </a:solidFill>
            <a:ln w="59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5" name="그래픽 63" descr="비트코인">
              <a:extLst>
                <a:ext uri="{FF2B5EF4-FFF2-40B4-BE49-F238E27FC236}">
                  <a16:creationId xmlns:a16="http://schemas.microsoft.com/office/drawing/2014/main" id="{00855F16-73B3-4056-BC7B-EA145727D791}"/>
                </a:ext>
              </a:extLst>
            </p:cNvPr>
            <p:cNvSpPr/>
            <p:nvPr/>
          </p:nvSpPr>
          <p:spPr>
            <a:xfrm flipH="1">
              <a:off x="5953287" y="4001781"/>
              <a:ext cx="343954" cy="347708"/>
            </a:xfrm>
            <a:custGeom>
              <a:avLst/>
              <a:gdLst>
                <a:gd name="connsiteX0" fmla="*/ 240874 w 323551"/>
                <a:gd name="connsiteY0" fmla="*/ 228373 h 516844"/>
                <a:gd name="connsiteX1" fmla="*/ 240411 w 323551"/>
                <a:gd name="connsiteY1" fmla="*/ 83888 h 516844"/>
                <a:gd name="connsiteX2" fmla="*/ 192314 w 323551"/>
                <a:gd name="connsiteY2" fmla="*/ 57033 h 516844"/>
                <a:gd name="connsiteX3" fmla="*/ 192314 w 323551"/>
                <a:gd name="connsiteY3" fmla="*/ 0 h 516844"/>
                <a:gd name="connsiteX4" fmla="*/ 156255 w 323551"/>
                <a:gd name="connsiteY4" fmla="*/ 0 h 516844"/>
                <a:gd name="connsiteX5" fmla="*/ 156255 w 323551"/>
                <a:gd name="connsiteY5" fmla="*/ 54088 h 516844"/>
                <a:gd name="connsiteX6" fmla="*/ 120196 w 323551"/>
                <a:gd name="connsiteY6" fmla="*/ 54088 h 516844"/>
                <a:gd name="connsiteX7" fmla="*/ 120196 w 323551"/>
                <a:gd name="connsiteY7" fmla="*/ 0 h 516844"/>
                <a:gd name="connsiteX8" fmla="*/ 84138 w 323551"/>
                <a:gd name="connsiteY8" fmla="*/ 0 h 516844"/>
                <a:gd name="connsiteX9" fmla="*/ 84138 w 323551"/>
                <a:gd name="connsiteY9" fmla="*/ 54088 h 516844"/>
                <a:gd name="connsiteX10" fmla="*/ 0 w 323551"/>
                <a:gd name="connsiteY10" fmla="*/ 54088 h 516844"/>
                <a:gd name="connsiteX11" fmla="*/ 0 w 323551"/>
                <a:gd name="connsiteY11" fmla="*/ 90147 h 516844"/>
                <a:gd name="connsiteX12" fmla="*/ 36059 w 323551"/>
                <a:gd name="connsiteY12" fmla="*/ 90147 h 516844"/>
                <a:gd name="connsiteX13" fmla="*/ 36059 w 323551"/>
                <a:gd name="connsiteY13" fmla="*/ 426697 h 516844"/>
                <a:gd name="connsiteX14" fmla="*/ 0 w 323551"/>
                <a:gd name="connsiteY14" fmla="*/ 426697 h 516844"/>
                <a:gd name="connsiteX15" fmla="*/ 0 w 323551"/>
                <a:gd name="connsiteY15" fmla="*/ 462756 h 516844"/>
                <a:gd name="connsiteX16" fmla="*/ 84138 w 323551"/>
                <a:gd name="connsiteY16" fmla="*/ 462756 h 516844"/>
                <a:gd name="connsiteX17" fmla="*/ 84138 w 323551"/>
                <a:gd name="connsiteY17" fmla="*/ 516845 h 516844"/>
                <a:gd name="connsiteX18" fmla="*/ 120196 w 323551"/>
                <a:gd name="connsiteY18" fmla="*/ 516845 h 516844"/>
                <a:gd name="connsiteX19" fmla="*/ 120196 w 323551"/>
                <a:gd name="connsiteY19" fmla="*/ 462756 h 516844"/>
                <a:gd name="connsiteX20" fmla="*/ 156255 w 323551"/>
                <a:gd name="connsiteY20" fmla="*/ 462756 h 516844"/>
                <a:gd name="connsiteX21" fmla="*/ 156255 w 323551"/>
                <a:gd name="connsiteY21" fmla="*/ 516845 h 516844"/>
                <a:gd name="connsiteX22" fmla="*/ 192314 w 323551"/>
                <a:gd name="connsiteY22" fmla="*/ 516845 h 516844"/>
                <a:gd name="connsiteX23" fmla="*/ 192314 w 323551"/>
                <a:gd name="connsiteY23" fmla="*/ 462756 h 516844"/>
                <a:gd name="connsiteX24" fmla="*/ 204334 w 323551"/>
                <a:gd name="connsiteY24" fmla="*/ 462756 h 516844"/>
                <a:gd name="connsiteX25" fmla="*/ 323547 w 323551"/>
                <a:gd name="connsiteY25" fmla="*/ 341585 h 516844"/>
                <a:gd name="connsiteX26" fmla="*/ 240874 w 323551"/>
                <a:gd name="connsiteY26" fmla="*/ 228373 h 516844"/>
                <a:gd name="connsiteX27" fmla="*/ 168275 w 323551"/>
                <a:gd name="connsiteY27" fmla="*/ 90147 h 516844"/>
                <a:gd name="connsiteX28" fmla="*/ 234383 w 323551"/>
                <a:gd name="connsiteY28" fmla="*/ 156255 h 516844"/>
                <a:gd name="connsiteX29" fmla="*/ 168275 w 323551"/>
                <a:gd name="connsiteY29" fmla="*/ 222363 h 516844"/>
                <a:gd name="connsiteX30" fmla="*/ 72118 w 323551"/>
                <a:gd name="connsiteY30" fmla="*/ 222363 h 516844"/>
                <a:gd name="connsiteX31" fmla="*/ 72118 w 323551"/>
                <a:gd name="connsiteY31" fmla="*/ 90147 h 516844"/>
                <a:gd name="connsiteX32" fmla="*/ 204334 w 323551"/>
                <a:gd name="connsiteY32" fmla="*/ 426697 h 516844"/>
                <a:gd name="connsiteX33" fmla="*/ 72118 w 323551"/>
                <a:gd name="connsiteY33" fmla="*/ 426697 h 516844"/>
                <a:gd name="connsiteX34" fmla="*/ 72118 w 323551"/>
                <a:gd name="connsiteY34" fmla="*/ 258422 h 516844"/>
                <a:gd name="connsiteX35" fmla="*/ 204334 w 323551"/>
                <a:gd name="connsiteY35" fmla="*/ 258422 h 516844"/>
                <a:gd name="connsiteX36" fmla="*/ 288472 w 323551"/>
                <a:gd name="connsiteY36" fmla="*/ 342560 h 516844"/>
                <a:gd name="connsiteX37" fmla="*/ 204334 w 323551"/>
                <a:gd name="connsiteY37" fmla="*/ 426697 h 516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23551" h="516844">
                  <a:moveTo>
                    <a:pt x="240874" y="228373"/>
                  </a:moveTo>
                  <a:cubicBezTo>
                    <a:pt x="280644" y="188347"/>
                    <a:pt x="280438" y="123659"/>
                    <a:pt x="240411" y="83888"/>
                  </a:cubicBezTo>
                  <a:cubicBezTo>
                    <a:pt x="227140" y="70701"/>
                    <a:pt x="210503" y="61413"/>
                    <a:pt x="192314" y="57033"/>
                  </a:cubicBezTo>
                  <a:lnTo>
                    <a:pt x="192314" y="0"/>
                  </a:lnTo>
                  <a:lnTo>
                    <a:pt x="156255" y="0"/>
                  </a:lnTo>
                  <a:lnTo>
                    <a:pt x="156255" y="54088"/>
                  </a:lnTo>
                  <a:lnTo>
                    <a:pt x="120196" y="54088"/>
                  </a:lnTo>
                  <a:lnTo>
                    <a:pt x="120196" y="0"/>
                  </a:lnTo>
                  <a:lnTo>
                    <a:pt x="84138" y="0"/>
                  </a:lnTo>
                  <a:lnTo>
                    <a:pt x="84138" y="54088"/>
                  </a:lnTo>
                  <a:lnTo>
                    <a:pt x="0" y="54088"/>
                  </a:lnTo>
                  <a:lnTo>
                    <a:pt x="0" y="90147"/>
                  </a:lnTo>
                  <a:lnTo>
                    <a:pt x="36059" y="90147"/>
                  </a:lnTo>
                  <a:lnTo>
                    <a:pt x="36059" y="426697"/>
                  </a:lnTo>
                  <a:lnTo>
                    <a:pt x="0" y="426697"/>
                  </a:lnTo>
                  <a:lnTo>
                    <a:pt x="0" y="462756"/>
                  </a:lnTo>
                  <a:lnTo>
                    <a:pt x="84138" y="462756"/>
                  </a:lnTo>
                  <a:lnTo>
                    <a:pt x="84138" y="516845"/>
                  </a:lnTo>
                  <a:lnTo>
                    <a:pt x="120196" y="516845"/>
                  </a:lnTo>
                  <a:lnTo>
                    <a:pt x="120196" y="462756"/>
                  </a:lnTo>
                  <a:lnTo>
                    <a:pt x="156255" y="462756"/>
                  </a:lnTo>
                  <a:lnTo>
                    <a:pt x="156255" y="516845"/>
                  </a:lnTo>
                  <a:lnTo>
                    <a:pt x="192314" y="516845"/>
                  </a:lnTo>
                  <a:lnTo>
                    <a:pt x="192314" y="462756"/>
                  </a:lnTo>
                  <a:lnTo>
                    <a:pt x="204334" y="462756"/>
                  </a:lnTo>
                  <a:cubicBezTo>
                    <a:pt x="270714" y="462216"/>
                    <a:pt x="324088" y="407965"/>
                    <a:pt x="323547" y="341585"/>
                  </a:cubicBezTo>
                  <a:cubicBezTo>
                    <a:pt x="323127" y="290020"/>
                    <a:pt x="289863" y="244469"/>
                    <a:pt x="240874" y="228373"/>
                  </a:cubicBezTo>
                  <a:close/>
                  <a:moveTo>
                    <a:pt x="168275" y="90147"/>
                  </a:moveTo>
                  <a:cubicBezTo>
                    <a:pt x="204785" y="90147"/>
                    <a:pt x="234383" y="119745"/>
                    <a:pt x="234383" y="156255"/>
                  </a:cubicBezTo>
                  <a:cubicBezTo>
                    <a:pt x="234383" y="192766"/>
                    <a:pt x="204785" y="222363"/>
                    <a:pt x="168275" y="222363"/>
                  </a:cubicBezTo>
                  <a:lnTo>
                    <a:pt x="72118" y="222363"/>
                  </a:lnTo>
                  <a:lnTo>
                    <a:pt x="72118" y="90147"/>
                  </a:lnTo>
                  <a:close/>
                  <a:moveTo>
                    <a:pt x="204334" y="426697"/>
                  </a:moveTo>
                  <a:lnTo>
                    <a:pt x="72118" y="426697"/>
                  </a:lnTo>
                  <a:lnTo>
                    <a:pt x="72118" y="258422"/>
                  </a:lnTo>
                  <a:lnTo>
                    <a:pt x="204334" y="258422"/>
                  </a:lnTo>
                  <a:cubicBezTo>
                    <a:pt x="250802" y="258422"/>
                    <a:pt x="288472" y="296092"/>
                    <a:pt x="288472" y="342560"/>
                  </a:cubicBezTo>
                  <a:cubicBezTo>
                    <a:pt x="288472" y="389028"/>
                    <a:pt x="250802" y="426697"/>
                    <a:pt x="204334" y="426697"/>
                  </a:cubicBezTo>
                  <a:close/>
                </a:path>
              </a:pathLst>
            </a:custGeom>
            <a:solidFill>
              <a:srgbClr val="000000"/>
            </a:solidFill>
            <a:ln w="59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2B44614E-FCDE-48EE-913B-4D7E1ADC0B99}"/>
              </a:ext>
            </a:extLst>
          </p:cNvPr>
          <p:cNvSpPr txBox="1"/>
          <p:nvPr/>
        </p:nvSpPr>
        <p:spPr>
          <a:xfrm>
            <a:off x="6166870" y="5266786"/>
            <a:ext cx="16289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BAP Token</a:t>
            </a:r>
          </a:p>
          <a:p>
            <a:pPr algn="ctr"/>
            <a:r>
              <a:rPr lang="ko-KR" altLang="en-US" b="1" dirty="0"/>
              <a:t>포인트</a:t>
            </a:r>
            <a:r>
              <a:rPr lang="en-US" altLang="ko-KR" b="1" dirty="0"/>
              <a:t>,</a:t>
            </a:r>
            <a:r>
              <a:rPr lang="ko-KR" altLang="en-US" b="1" dirty="0"/>
              <a:t>리워드</a:t>
            </a: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F59FEC15-4793-4203-AF1F-456842EF7186}"/>
              </a:ext>
            </a:extLst>
          </p:cNvPr>
          <p:cNvGrpSpPr/>
          <p:nvPr/>
        </p:nvGrpSpPr>
        <p:grpSpPr>
          <a:xfrm>
            <a:off x="4376193" y="849192"/>
            <a:ext cx="753675" cy="743778"/>
            <a:chOff x="5727054" y="4001781"/>
            <a:chExt cx="753675" cy="743778"/>
          </a:xfrm>
        </p:grpSpPr>
        <p:sp>
          <p:nvSpPr>
            <p:cNvPr id="41" name="그래픽 63" descr="비트코인">
              <a:extLst>
                <a:ext uri="{FF2B5EF4-FFF2-40B4-BE49-F238E27FC236}">
                  <a16:creationId xmlns:a16="http://schemas.microsoft.com/office/drawing/2014/main" id="{8F6348FD-5C06-4792-8344-6BE36FAC4F7A}"/>
                </a:ext>
              </a:extLst>
            </p:cNvPr>
            <p:cNvSpPr/>
            <p:nvPr/>
          </p:nvSpPr>
          <p:spPr>
            <a:xfrm flipH="1">
              <a:off x="5727054" y="4395877"/>
              <a:ext cx="343954" cy="347708"/>
            </a:xfrm>
            <a:custGeom>
              <a:avLst/>
              <a:gdLst>
                <a:gd name="connsiteX0" fmla="*/ 240874 w 323551"/>
                <a:gd name="connsiteY0" fmla="*/ 228373 h 516844"/>
                <a:gd name="connsiteX1" fmla="*/ 240411 w 323551"/>
                <a:gd name="connsiteY1" fmla="*/ 83888 h 516844"/>
                <a:gd name="connsiteX2" fmla="*/ 192314 w 323551"/>
                <a:gd name="connsiteY2" fmla="*/ 57033 h 516844"/>
                <a:gd name="connsiteX3" fmla="*/ 192314 w 323551"/>
                <a:gd name="connsiteY3" fmla="*/ 0 h 516844"/>
                <a:gd name="connsiteX4" fmla="*/ 156255 w 323551"/>
                <a:gd name="connsiteY4" fmla="*/ 0 h 516844"/>
                <a:gd name="connsiteX5" fmla="*/ 156255 w 323551"/>
                <a:gd name="connsiteY5" fmla="*/ 54088 h 516844"/>
                <a:gd name="connsiteX6" fmla="*/ 120196 w 323551"/>
                <a:gd name="connsiteY6" fmla="*/ 54088 h 516844"/>
                <a:gd name="connsiteX7" fmla="*/ 120196 w 323551"/>
                <a:gd name="connsiteY7" fmla="*/ 0 h 516844"/>
                <a:gd name="connsiteX8" fmla="*/ 84138 w 323551"/>
                <a:gd name="connsiteY8" fmla="*/ 0 h 516844"/>
                <a:gd name="connsiteX9" fmla="*/ 84138 w 323551"/>
                <a:gd name="connsiteY9" fmla="*/ 54088 h 516844"/>
                <a:gd name="connsiteX10" fmla="*/ 0 w 323551"/>
                <a:gd name="connsiteY10" fmla="*/ 54088 h 516844"/>
                <a:gd name="connsiteX11" fmla="*/ 0 w 323551"/>
                <a:gd name="connsiteY11" fmla="*/ 90147 h 516844"/>
                <a:gd name="connsiteX12" fmla="*/ 36059 w 323551"/>
                <a:gd name="connsiteY12" fmla="*/ 90147 h 516844"/>
                <a:gd name="connsiteX13" fmla="*/ 36059 w 323551"/>
                <a:gd name="connsiteY13" fmla="*/ 426697 h 516844"/>
                <a:gd name="connsiteX14" fmla="*/ 0 w 323551"/>
                <a:gd name="connsiteY14" fmla="*/ 426697 h 516844"/>
                <a:gd name="connsiteX15" fmla="*/ 0 w 323551"/>
                <a:gd name="connsiteY15" fmla="*/ 462756 h 516844"/>
                <a:gd name="connsiteX16" fmla="*/ 84138 w 323551"/>
                <a:gd name="connsiteY16" fmla="*/ 462756 h 516844"/>
                <a:gd name="connsiteX17" fmla="*/ 84138 w 323551"/>
                <a:gd name="connsiteY17" fmla="*/ 516845 h 516844"/>
                <a:gd name="connsiteX18" fmla="*/ 120196 w 323551"/>
                <a:gd name="connsiteY18" fmla="*/ 516845 h 516844"/>
                <a:gd name="connsiteX19" fmla="*/ 120196 w 323551"/>
                <a:gd name="connsiteY19" fmla="*/ 462756 h 516844"/>
                <a:gd name="connsiteX20" fmla="*/ 156255 w 323551"/>
                <a:gd name="connsiteY20" fmla="*/ 462756 h 516844"/>
                <a:gd name="connsiteX21" fmla="*/ 156255 w 323551"/>
                <a:gd name="connsiteY21" fmla="*/ 516845 h 516844"/>
                <a:gd name="connsiteX22" fmla="*/ 192314 w 323551"/>
                <a:gd name="connsiteY22" fmla="*/ 516845 h 516844"/>
                <a:gd name="connsiteX23" fmla="*/ 192314 w 323551"/>
                <a:gd name="connsiteY23" fmla="*/ 462756 h 516844"/>
                <a:gd name="connsiteX24" fmla="*/ 204334 w 323551"/>
                <a:gd name="connsiteY24" fmla="*/ 462756 h 516844"/>
                <a:gd name="connsiteX25" fmla="*/ 323547 w 323551"/>
                <a:gd name="connsiteY25" fmla="*/ 341585 h 516844"/>
                <a:gd name="connsiteX26" fmla="*/ 240874 w 323551"/>
                <a:gd name="connsiteY26" fmla="*/ 228373 h 516844"/>
                <a:gd name="connsiteX27" fmla="*/ 168275 w 323551"/>
                <a:gd name="connsiteY27" fmla="*/ 90147 h 516844"/>
                <a:gd name="connsiteX28" fmla="*/ 234383 w 323551"/>
                <a:gd name="connsiteY28" fmla="*/ 156255 h 516844"/>
                <a:gd name="connsiteX29" fmla="*/ 168275 w 323551"/>
                <a:gd name="connsiteY29" fmla="*/ 222363 h 516844"/>
                <a:gd name="connsiteX30" fmla="*/ 72118 w 323551"/>
                <a:gd name="connsiteY30" fmla="*/ 222363 h 516844"/>
                <a:gd name="connsiteX31" fmla="*/ 72118 w 323551"/>
                <a:gd name="connsiteY31" fmla="*/ 90147 h 516844"/>
                <a:gd name="connsiteX32" fmla="*/ 204334 w 323551"/>
                <a:gd name="connsiteY32" fmla="*/ 426697 h 516844"/>
                <a:gd name="connsiteX33" fmla="*/ 72118 w 323551"/>
                <a:gd name="connsiteY33" fmla="*/ 426697 h 516844"/>
                <a:gd name="connsiteX34" fmla="*/ 72118 w 323551"/>
                <a:gd name="connsiteY34" fmla="*/ 258422 h 516844"/>
                <a:gd name="connsiteX35" fmla="*/ 204334 w 323551"/>
                <a:gd name="connsiteY35" fmla="*/ 258422 h 516844"/>
                <a:gd name="connsiteX36" fmla="*/ 288472 w 323551"/>
                <a:gd name="connsiteY36" fmla="*/ 342560 h 516844"/>
                <a:gd name="connsiteX37" fmla="*/ 204334 w 323551"/>
                <a:gd name="connsiteY37" fmla="*/ 426697 h 516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23551" h="516844">
                  <a:moveTo>
                    <a:pt x="240874" y="228373"/>
                  </a:moveTo>
                  <a:cubicBezTo>
                    <a:pt x="280644" y="188347"/>
                    <a:pt x="280438" y="123659"/>
                    <a:pt x="240411" y="83888"/>
                  </a:cubicBezTo>
                  <a:cubicBezTo>
                    <a:pt x="227140" y="70701"/>
                    <a:pt x="210503" y="61413"/>
                    <a:pt x="192314" y="57033"/>
                  </a:cubicBezTo>
                  <a:lnTo>
                    <a:pt x="192314" y="0"/>
                  </a:lnTo>
                  <a:lnTo>
                    <a:pt x="156255" y="0"/>
                  </a:lnTo>
                  <a:lnTo>
                    <a:pt x="156255" y="54088"/>
                  </a:lnTo>
                  <a:lnTo>
                    <a:pt x="120196" y="54088"/>
                  </a:lnTo>
                  <a:lnTo>
                    <a:pt x="120196" y="0"/>
                  </a:lnTo>
                  <a:lnTo>
                    <a:pt x="84138" y="0"/>
                  </a:lnTo>
                  <a:lnTo>
                    <a:pt x="84138" y="54088"/>
                  </a:lnTo>
                  <a:lnTo>
                    <a:pt x="0" y="54088"/>
                  </a:lnTo>
                  <a:lnTo>
                    <a:pt x="0" y="90147"/>
                  </a:lnTo>
                  <a:lnTo>
                    <a:pt x="36059" y="90147"/>
                  </a:lnTo>
                  <a:lnTo>
                    <a:pt x="36059" y="426697"/>
                  </a:lnTo>
                  <a:lnTo>
                    <a:pt x="0" y="426697"/>
                  </a:lnTo>
                  <a:lnTo>
                    <a:pt x="0" y="462756"/>
                  </a:lnTo>
                  <a:lnTo>
                    <a:pt x="84138" y="462756"/>
                  </a:lnTo>
                  <a:lnTo>
                    <a:pt x="84138" y="516845"/>
                  </a:lnTo>
                  <a:lnTo>
                    <a:pt x="120196" y="516845"/>
                  </a:lnTo>
                  <a:lnTo>
                    <a:pt x="120196" y="462756"/>
                  </a:lnTo>
                  <a:lnTo>
                    <a:pt x="156255" y="462756"/>
                  </a:lnTo>
                  <a:lnTo>
                    <a:pt x="156255" y="516845"/>
                  </a:lnTo>
                  <a:lnTo>
                    <a:pt x="192314" y="516845"/>
                  </a:lnTo>
                  <a:lnTo>
                    <a:pt x="192314" y="462756"/>
                  </a:lnTo>
                  <a:lnTo>
                    <a:pt x="204334" y="462756"/>
                  </a:lnTo>
                  <a:cubicBezTo>
                    <a:pt x="270714" y="462216"/>
                    <a:pt x="324088" y="407965"/>
                    <a:pt x="323547" y="341585"/>
                  </a:cubicBezTo>
                  <a:cubicBezTo>
                    <a:pt x="323127" y="290020"/>
                    <a:pt x="289863" y="244469"/>
                    <a:pt x="240874" y="228373"/>
                  </a:cubicBezTo>
                  <a:close/>
                  <a:moveTo>
                    <a:pt x="168275" y="90147"/>
                  </a:moveTo>
                  <a:cubicBezTo>
                    <a:pt x="204785" y="90147"/>
                    <a:pt x="234383" y="119745"/>
                    <a:pt x="234383" y="156255"/>
                  </a:cubicBezTo>
                  <a:cubicBezTo>
                    <a:pt x="234383" y="192766"/>
                    <a:pt x="204785" y="222363"/>
                    <a:pt x="168275" y="222363"/>
                  </a:cubicBezTo>
                  <a:lnTo>
                    <a:pt x="72118" y="222363"/>
                  </a:lnTo>
                  <a:lnTo>
                    <a:pt x="72118" y="90147"/>
                  </a:lnTo>
                  <a:close/>
                  <a:moveTo>
                    <a:pt x="204334" y="426697"/>
                  </a:moveTo>
                  <a:lnTo>
                    <a:pt x="72118" y="426697"/>
                  </a:lnTo>
                  <a:lnTo>
                    <a:pt x="72118" y="258422"/>
                  </a:lnTo>
                  <a:lnTo>
                    <a:pt x="204334" y="258422"/>
                  </a:lnTo>
                  <a:cubicBezTo>
                    <a:pt x="250802" y="258422"/>
                    <a:pt x="288472" y="296092"/>
                    <a:pt x="288472" y="342560"/>
                  </a:cubicBezTo>
                  <a:cubicBezTo>
                    <a:pt x="288472" y="389028"/>
                    <a:pt x="250802" y="426697"/>
                    <a:pt x="204334" y="426697"/>
                  </a:cubicBezTo>
                  <a:close/>
                </a:path>
              </a:pathLst>
            </a:custGeom>
            <a:solidFill>
              <a:srgbClr val="000000"/>
            </a:solidFill>
            <a:ln w="59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2" name="그래픽 63" descr="비트코인">
              <a:extLst>
                <a:ext uri="{FF2B5EF4-FFF2-40B4-BE49-F238E27FC236}">
                  <a16:creationId xmlns:a16="http://schemas.microsoft.com/office/drawing/2014/main" id="{8466CEAB-9A02-4958-AA5B-CF5054149E00}"/>
                </a:ext>
              </a:extLst>
            </p:cNvPr>
            <p:cNvSpPr/>
            <p:nvPr/>
          </p:nvSpPr>
          <p:spPr>
            <a:xfrm flipH="1">
              <a:off x="6136775" y="4397851"/>
              <a:ext cx="343954" cy="347708"/>
            </a:xfrm>
            <a:custGeom>
              <a:avLst/>
              <a:gdLst>
                <a:gd name="connsiteX0" fmla="*/ 240874 w 323551"/>
                <a:gd name="connsiteY0" fmla="*/ 228373 h 516844"/>
                <a:gd name="connsiteX1" fmla="*/ 240411 w 323551"/>
                <a:gd name="connsiteY1" fmla="*/ 83888 h 516844"/>
                <a:gd name="connsiteX2" fmla="*/ 192314 w 323551"/>
                <a:gd name="connsiteY2" fmla="*/ 57033 h 516844"/>
                <a:gd name="connsiteX3" fmla="*/ 192314 w 323551"/>
                <a:gd name="connsiteY3" fmla="*/ 0 h 516844"/>
                <a:gd name="connsiteX4" fmla="*/ 156255 w 323551"/>
                <a:gd name="connsiteY4" fmla="*/ 0 h 516844"/>
                <a:gd name="connsiteX5" fmla="*/ 156255 w 323551"/>
                <a:gd name="connsiteY5" fmla="*/ 54088 h 516844"/>
                <a:gd name="connsiteX6" fmla="*/ 120196 w 323551"/>
                <a:gd name="connsiteY6" fmla="*/ 54088 h 516844"/>
                <a:gd name="connsiteX7" fmla="*/ 120196 w 323551"/>
                <a:gd name="connsiteY7" fmla="*/ 0 h 516844"/>
                <a:gd name="connsiteX8" fmla="*/ 84138 w 323551"/>
                <a:gd name="connsiteY8" fmla="*/ 0 h 516844"/>
                <a:gd name="connsiteX9" fmla="*/ 84138 w 323551"/>
                <a:gd name="connsiteY9" fmla="*/ 54088 h 516844"/>
                <a:gd name="connsiteX10" fmla="*/ 0 w 323551"/>
                <a:gd name="connsiteY10" fmla="*/ 54088 h 516844"/>
                <a:gd name="connsiteX11" fmla="*/ 0 w 323551"/>
                <a:gd name="connsiteY11" fmla="*/ 90147 h 516844"/>
                <a:gd name="connsiteX12" fmla="*/ 36059 w 323551"/>
                <a:gd name="connsiteY12" fmla="*/ 90147 h 516844"/>
                <a:gd name="connsiteX13" fmla="*/ 36059 w 323551"/>
                <a:gd name="connsiteY13" fmla="*/ 426697 h 516844"/>
                <a:gd name="connsiteX14" fmla="*/ 0 w 323551"/>
                <a:gd name="connsiteY14" fmla="*/ 426697 h 516844"/>
                <a:gd name="connsiteX15" fmla="*/ 0 w 323551"/>
                <a:gd name="connsiteY15" fmla="*/ 462756 h 516844"/>
                <a:gd name="connsiteX16" fmla="*/ 84138 w 323551"/>
                <a:gd name="connsiteY16" fmla="*/ 462756 h 516844"/>
                <a:gd name="connsiteX17" fmla="*/ 84138 w 323551"/>
                <a:gd name="connsiteY17" fmla="*/ 516845 h 516844"/>
                <a:gd name="connsiteX18" fmla="*/ 120196 w 323551"/>
                <a:gd name="connsiteY18" fmla="*/ 516845 h 516844"/>
                <a:gd name="connsiteX19" fmla="*/ 120196 w 323551"/>
                <a:gd name="connsiteY19" fmla="*/ 462756 h 516844"/>
                <a:gd name="connsiteX20" fmla="*/ 156255 w 323551"/>
                <a:gd name="connsiteY20" fmla="*/ 462756 h 516844"/>
                <a:gd name="connsiteX21" fmla="*/ 156255 w 323551"/>
                <a:gd name="connsiteY21" fmla="*/ 516845 h 516844"/>
                <a:gd name="connsiteX22" fmla="*/ 192314 w 323551"/>
                <a:gd name="connsiteY22" fmla="*/ 516845 h 516844"/>
                <a:gd name="connsiteX23" fmla="*/ 192314 w 323551"/>
                <a:gd name="connsiteY23" fmla="*/ 462756 h 516844"/>
                <a:gd name="connsiteX24" fmla="*/ 204334 w 323551"/>
                <a:gd name="connsiteY24" fmla="*/ 462756 h 516844"/>
                <a:gd name="connsiteX25" fmla="*/ 323547 w 323551"/>
                <a:gd name="connsiteY25" fmla="*/ 341585 h 516844"/>
                <a:gd name="connsiteX26" fmla="*/ 240874 w 323551"/>
                <a:gd name="connsiteY26" fmla="*/ 228373 h 516844"/>
                <a:gd name="connsiteX27" fmla="*/ 168275 w 323551"/>
                <a:gd name="connsiteY27" fmla="*/ 90147 h 516844"/>
                <a:gd name="connsiteX28" fmla="*/ 234383 w 323551"/>
                <a:gd name="connsiteY28" fmla="*/ 156255 h 516844"/>
                <a:gd name="connsiteX29" fmla="*/ 168275 w 323551"/>
                <a:gd name="connsiteY29" fmla="*/ 222363 h 516844"/>
                <a:gd name="connsiteX30" fmla="*/ 72118 w 323551"/>
                <a:gd name="connsiteY30" fmla="*/ 222363 h 516844"/>
                <a:gd name="connsiteX31" fmla="*/ 72118 w 323551"/>
                <a:gd name="connsiteY31" fmla="*/ 90147 h 516844"/>
                <a:gd name="connsiteX32" fmla="*/ 204334 w 323551"/>
                <a:gd name="connsiteY32" fmla="*/ 426697 h 516844"/>
                <a:gd name="connsiteX33" fmla="*/ 72118 w 323551"/>
                <a:gd name="connsiteY33" fmla="*/ 426697 h 516844"/>
                <a:gd name="connsiteX34" fmla="*/ 72118 w 323551"/>
                <a:gd name="connsiteY34" fmla="*/ 258422 h 516844"/>
                <a:gd name="connsiteX35" fmla="*/ 204334 w 323551"/>
                <a:gd name="connsiteY35" fmla="*/ 258422 h 516844"/>
                <a:gd name="connsiteX36" fmla="*/ 288472 w 323551"/>
                <a:gd name="connsiteY36" fmla="*/ 342560 h 516844"/>
                <a:gd name="connsiteX37" fmla="*/ 204334 w 323551"/>
                <a:gd name="connsiteY37" fmla="*/ 426697 h 516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23551" h="516844">
                  <a:moveTo>
                    <a:pt x="240874" y="228373"/>
                  </a:moveTo>
                  <a:cubicBezTo>
                    <a:pt x="280644" y="188347"/>
                    <a:pt x="280438" y="123659"/>
                    <a:pt x="240411" y="83888"/>
                  </a:cubicBezTo>
                  <a:cubicBezTo>
                    <a:pt x="227140" y="70701"/>
                    <a:pt x="210503" y="61413"/>
                    <a:pt x="192314" y="57033"/>
                  </a:cubicBezTo>
                  <a:lnTo>
                    <a:pt x="192314" y="0"/>
                  </a:lnTo>
                  <a:lnTo>
                    <a:pt x="156255" y="0"/>
                  </a:lnTo>
                  <a:lnTo>
                    <a:pt x="156255" y="54088"/>
                  </a:lnTo>
                  <a:lnTo>
                    <a:pt x="120196" y="54088"/>
                  </a:lnTo>
                  <a:lnTo>
                    <a:pt x="120196" y="0"/>
                  </a:lnTo>
                  <a:lnTo>
                    <a:pt x="84138" y="0"/>
                  </a:lnTo>
                  <a:lnTo>
                    <a:pt x="84138" y="54088"/>
                  </a:lnTo>
                  <a:lnTo>
                    <a:pt x="0" y="54088"/>
                  </a:lnTo>
                  <a:lnTo>
                    <a:pt x="0" y="90147"/>
                  </a:lnTo>
                  <a:lnTo>
                    <a:pt x="36059" y="90147"/>
                  </a:lnTo>
                  <a:lnTo>
                    <a:pt x="36059" y="426697"/>
                  </a:lnTo>
                  <a:lnTo>
                    <a:pt x="0" y="426697"/>
                  </a:lnTo>
                  <a:lnTo>
                    <a:pt x="0" y="462756"/>
                  </a:lnTo>
                  <a:lnTo>
                    <a:pt x="84138" y="462756"/>
                  </a:lnTo>
                  <a:lnTo>
                    <a:pt x="84138" y="516845"/>
                  </a:lnTo>
                  <a:lnTo>
                    <a:pt x="120196" y="516845"/>
                  </a:lnTo>
                  <a:lnTo>
                    <a:pt x="120196" y="462756"/>
                  </a:lnTo>
                  <a:lnTo>
                    <a:pt x="156255" y="462756"/>
                  </a:lnTo>
                  <a:lnTo>
                    <a:pt x="156255" y="516845"/>
                  </a:lnTo>
                  <a:lnTo>
                    <a:pt x="192314" y="516845"/>
                  </a:lnTo>
                  <a:lnTo>
                    <a:pt x="192314" y="462756"/>
                  </a:lnTo>
                  <a:lnTo>
                    <a:pt x="204334" y="462756"/>
                  </a:lnTo>
                  <a:cubicBezTo>
                    <a:pt x="270714" y="462216"/>
                    <a:pt x="324088" y="407965"/>
                    <a:pt x="323547" y="341585"/>
                  </a:cubicBezTo>
                  <a:cubicBezTo>
                    <a:pt x="323127" y="290020"/>
                    <a:pt x="289863" y="244469"/>
                    <a:pt x="240874" y="228373"/>
                  </a:cubicBezTo>
                  <a:close/>
                  <a:moveTo>
                    <a:pt x="168275" y="90147"/>
                  </a:moveTo>
                  <a:cubicBezTo>
                    <a:pt x="204785" y="90147"/>
                    <a:pt x="234383" y="119745"/>
                    <a:pt x="234383" y="156255"/>
                  </a:cubicBezTo>
                  <a:cubicBezTo>
                    <a:pt x="234383" y="192766"/>
                    <a:pt x="204785" y="222363"/>
                    <a:pt x="168275" y="222363"/>
                  </a:cubicBezTo>
                  <a:lnTo>
                    <a:pt x="72118" y="222363"/>
                  </a:lnTo>
                  <a:lnTo>
                    <a:pt x="72118" y="90147"/>
                  </a:lnTo>
                  <a:close/>
                  <a:moveTo>
                    <a:pt x="204334" y="426697"/>
                  </a:moveTo>
                  <a:lnTo>
                    <a:pt x="72118" y="426697"/>
                  </a:lnTo>
                  <a:lnTo>
                    <a:pt x="72118" y="258422"/>
                  </a:lnTo>
                  <a:lnTo>
                    <a:pt x="204334" y="258422"/>
                  </a:lnTo>
                  <a:cubicBezTo>
                    <a:pt x="250802" y="258422"/>
                    <a:pt x="288472" y="296092"/>
                    <a:pt x="288472" y="342560"/>
                  </a:cubicBezTo>
                  <a:cubicBezTo>
                    <a:pt x="288472" y="389028"/>
                    <a:pt x="250802" y="426697"/>
                    <a:pt x="204334" y="426697"/>
                  </a:cubicBezTo>
                  <a:close/>
                </a:path>
              </a:pathLst>
            </a:custGeom>
            <a:solidFill>
              <a:srgbClr val="000000"/>
            </a:solidFill>
            <a:ln w="59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3" name="그래픽 63" descr="비트코인">
              <a:extLst>
                <a:ext uri="{FF2B5EF4-FFF2-40B4-BE49-F238E27FC236}">
                  <a16:creationId xmlns:a16="http://schemas.microsoft.com/office/drawing/2014/main" id="{9436E33E-901F-44C9-85C6-5C8812B24916}"/>
                </a:ext>
              </a:extLst>
            </p:cNvPr>
            <p:cNvSpPr/>
            <p:nvPr/>
          </p:nvSpPr>
          <p:spPr>
            <a:xfrm flipH="1">
              <a:off x="5953287" y="4001781"/>
              <a:ext cx="343954" cy="347708"/>
            </a:xfrm>
            <a:custGeom>
              <a:avLst/>
              <a:gdLst>
                <a:gd name="connsiteX0" fmla="*/ 240874 w 323551"/>
                <a:gd name="connsiteY0" fmla="*/ 228373 h 516844"/>
                <a:gd name="connsiteX1" fmla="*/ 240411 w 323551"/>
                <a:gd name="connsiteY1" fmla="*/ 83888 h 516844"/>
                <a:gd name="connsiteX2" fmla="*/ 192314 w 323551"/>
                <a:gd name="connsiteY2" fmla="*/ 57033 h 516844"/>
                <a:gd name="connsiteX3" fmla="*/ 192314 w 323551"/>
                <a:gd name="connsiteY3" fmla="*/ 0 h 516844"/>
                <a:gd name="connsiteX4" fmla="*/ 156255 w 323551"/>
                <a:gd name="connsiteY4" fmla="*/ 0 h 516844"/>
                <a:gd name="connsiteX5" fmla="*/ 156255 w 323551"/>
                <a:gd name="connsiteY5" fmla="*/ 54088 h 516844"/>
                <a:gd name="connsiteX6" fmla="*/ 120196 w 323551"/>
                <a:gd name="connsiteY6" fmla="*/ 54088 h 516844"/>
                <a:gd name="connsiteX7" fmla="*/ 120196 w 323551"/>
                <a:gd name="connsiteY7" fmla="*/ 0 h 516844"/>
                <a:gd name="connsiteX8" fmla="*/ 84138 w 323551"/>
                <a:gd name="connsiteY8" fmla="*/ 0 h 516844"/>
                <a:gd name="connsiteX9" fmla="*/ 84138 w 323551"/>
                <a:gd name="connsiteY9" fmla="*/ 54088 h 516844"/>
                <a:gd name="connsiteX10" fmla="*/ 0 w 323551"/>
                <a:gd name="connsiteY10" fmla="*/ 54088 h 516844"/>
                <a:gd name="connsiteX11" fmla="*/ 0 w 323551"/>
                <a:gd name="connsiteY11" fmla="*/ 90147 h 516844"/>
                <a:gd name="connsiteX12" fmla="*/ 36059 w 323551"/>
                <a:gd name="connsiteY12" fmla="*/ 90147 h 516844"/>
                <a:gd name="connsiteX13" fmla="*/ 36059 w 323551"/>
                <a:gd name="connsiteY13" fmla="*/ 426697 h 516844"/>
                <a:gd name="connsiteX14" fmla="*/ 0 w 323551"/>
                <a:gd name="connsiteY14" fmla="*/ 426697 h 516844"/>
                <a:gd name="connsiteX15" fmla="*/ 0 w 323551"/>
                <a:gd name="connsiteY15" fmla="*/ 462756 h 516844"/>
                <a:gd name="connsiteX16" fmla="*/ 84138 w 323551"/>
                <a:gd name="connsiteY16" fmla="*/ 462756 h 516844"/>
                <a:gd name="connsiteX17" fmla="*/ 84138 w 323551"/>
                <a:gd name="connsiteY17" fmla="*/ 516845 h 516844"/>
                <a:gd name="connsiteX18" fmla="*/ 120196 w 323551"/>
                <a:gd name="connsiteY18" fmla="*/ 516845 h 516844"/>
                <a:gd name="connsiteX19" fmla="*/ 120196 w 323551"/>
                <a:gd name="connsiteY19" fmla="*/ 462756 h 516844"/>
                <a:gd name="connsiteX20" fmla="*/ 156255 w 323551"/>
                <a:gd name="connsiteY20" fmla="*/ 462756 h 516844"/>
                <a:gd name="connsiteX21" fmla="*/ 156255 w 323551"/>
                <a:gd name="connsiteY21" fmla="*/ 516845 h 516844"/>
                <a:gd name="connsiteX22" fmla="*/ 192314 w 323551"/>
                <a:gd name="connsiteY22" fmla="*/ 516845 h 516844"/>
                <a:gd name="connsiteX23" fmla="*/ 192314 w 323551"/>
                <a:gd name="connsiteY23" fmla="*/ 462756 h 516844"/>
                <a:gd name="connsiteX24" fmla="*/ 204334 w 323551"/>
                <a:gd name="connsiteY24" fmla="*/ 462756 h 516844"/>
                <a:gd name="connsiteX25" fmla="*/ 323547 w 323551"/>
                <a:gd name="connsiteY25" fmla="*/ 341585 h 516844"/>
                <a:gd name="connsiteX26" fmla="*/ 240874 w 323551"/>
                <a:gd name="connsiteY26" fmla="*/ 228373 h 516844"/>
                <a:gd name="connsiteX27" fmla="*/ 168275 w 323551"/>
                <a:gd name="connsiteY27" fmla="*/ 90147 h 516844"/>
                <a:gd name="connsiteX28" fmla="*/ 234383 w 323551"/>
                <a:gd name="connsiteY28" fmla="*/ 156255 h 516844"/>
                <a:gd name="connsiteX29" fmla="*/ 168275 w 323551"/>
                <a:gd name="connsiteY29" fmla="*/ 222363 h 516844"/>
                <a:gd name="connsiteX30" fmla="*/ 72118 w 323551"/>
                <a:gd name="connsiteY30" fmla="*/ 222363 h 516844"/>
                <a:gd name="connsiteX31" fmla="*/ 72118 w 323551"/>
                <a:gd name="connsiteY31" fmla="*/ 90147 h 516844"/>
                <a:gd name="connsiteX32" fmla="*/ 204334 w 323551"/>
                <a:gd name="connsiteY32" fmla="*/ 426697 h 516844"/>
                <a:gd name="connsiteX33" fmla="*/ 72118 w 323551"/>
                <a:gd name="connsiteY33" fmla="*/ 426697 h 516844"/>
                <a:gd name="connsiteX34" fmla="*/ 72118 w 323551"/>
                <a:gd name="connsiteY34" fmla="*/ 258422 h 516844"/>
                <a:gd name="connsiteX35" fmla="*/ 204334 w 323551"/>
                <a:gd name="connsiteY35" fmla="*/ 258422 h 516844"/>
                <a:gd name="connsiteX36" fmla="*/ 288472 w 323551"/>
                <a:gd name="connsiteY36" fmla="*/ 342560 h 516844"/>
                <a:gd name="connsiteX37" fmla="*/ 204334 w 323551"/>
                <a:gd name="connsiteY37" fmla="*/ 426697 h 516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23551" h="516844">
                  <a:moveTo>
                    <a:pt x="240874" y="228373"/>
                  </a:moveTo>
                  <a:cubicBezTo>
                    <a:pt x="280644" y="188347"/>
                    <a:pt x="280438" y="123659"/>
                    <a:pt x="240411" y="83888"/>
                  </a:cubicBezTo>
                  <a:cubicBezTo>
                    <a:pt x="227140" y="70701"/>
                    <a:pt x="210503" y="61413"/>
                    <a:pt x="192314" y="57033"/>
                  </a:cubicBezTo>
                  <a:lnTo>
                    <a:pt x="192314" y="0"/>
                  </a:lnTo>
                  <a:lnTo>
                    <a:pt x="156255" y="0"/>
                  </a:lnTo>
                  <a:lnTo>
                    <a:pt x="156255" y="54088"/>
                  </a:lnTo>
                  <a:lnTo>
                    <a:pt x="120196" y="54088"/>
                  </a:lnTo>
                  <a:lnTo>
                    <a:pt x="120196" y="0"/>
                  </a:lnTo>
                  <a:lnTo>
                    <a:pt x="84138" y="0"/>
                  </a:lnTo>
                  <a:lnTo>
                    <a:pt x="84138" y="54088"/>
                  </a:lnTo>
                  <a:lnTo>
                    <a:pt x="0" y="54088"/>
                  </a:lnTo>
                  <a:lnTo>
                    <a:pt x="0" y="90147"/>
                  </a:lnTo>
                  <a:lnTo>
                    <a:pt x="36059" y="90147"/>
                  </a:lnTo>
                  <a:lnTo>
                    <a:pt x="36059" y="426697"/>
                  </a:lnTo>
                  <a:lnTo>
                    <a:pt x="0" y="426697"/>
                  </a:lnTo>
                  <a:lnTo>
                    <a:pt x="0" y="462756"/>
                  </a:lnTo>
                  <a:lnTo>
                    <a:pt x="84138" y="462756"/>
                  </a:lnTo>
                  <a:lnTo>
                    <a:pt x="84138" y="516845"/>
                  </a:lnTo>
                  <a:lnTo>
                    <a:pt x="120196" y="516845"/>
                  </a:lnTo>
                  <a:lnTo>
                    <a:pt x="120196" y="462756"/>
                  </a:lnTo>
                  <a:lnTo>
                    <a:pt x="156255" y="462756"/>
                  </a:lnTo>
                  <a:lnTo>
                    <a:pt x="156255" y="516845"/>
                  </a:lnTo>
                  <a:lnTo>
                    <a:pt x="192314" y="516845"/>
                  </a:lnTo>
                  <a:lnTo>
                    <a:pt x="192314" y="462756"/>
                  </a:lnTo>
                  <a:lnTo>
                    <a:pt x="204334" y="462756"/>
                  </a:lnTo>
                  <a:cubicBezTo>
                    <a:pt x="270714" y="462216"/>
                    <a:pt x="324088" y="407965"/>
                    <a:pt x="323547" y="341585"/>
                  </a:cubicBezTo>
                  <a:cubicBezTo>
                    <a:pt x="323127" y="290020"/>
                    <a:pt x="289863" y="244469"/>
                    <a:pt x="240874" y="228373"/>
                  </a:cubicBezTo>
                  <a:close/>
                  <a:moveTo>
                    <a:pt x="168275" y="90147"/>
                  </a:moveTo>
                  <a:cubicBezTo>
                    <a:pt x="204785" y="90147"/>
                    <a:pt x="234383" y="119745"/>
                    <a:pt x="234383" y="156255"/>
                  </a:cubicBezTo>
                  <a:cubicBezTo>
                    <a:pt x="234383" y="192766"/>
                    <a:pt x="204785" y="222363"/>
                    <a:pt x="168275" y="222363"/>
                  </a:cubicBezTo>
                  <a:lnTo>
                    <a:pt x="72118" y="222363"/>
                  </a:lnTo>
                  <a:lnTo>
                    <a:pt x="72118" y="90147"/>
                  </a:lnTo>
                  <a:close/>
                  <a:moveTo>
                    <a:pt x="204334" y="426697"/>
                  </a:moveTo>
                  <a:lnTo>
                    <a:pt x="72118" y="426697"/>
                  </a:lnTo>
                  <a:lnTo>
                    <a:pt x="72118" y="258422"/>
                  </a:lnTo>
                  <a:lnTo>
                    <a:pt x="204334" y="258422"/>
                  </a:lnTo>
                  <a:cubicBezTo>
                    <a:pt x="250802" y="258422"/>
                    <a:pt x="288472" y="296092"/>
                    <a:pt x="288472" y="342560"/>
                  </a:cubicBezTo>
                  <a:cubicBezTo>
                    <a:pt x="288472" y="389028"/>
                    <a:pt x="250802" y="426697"/>
                    <a:pt x="204334" y="426697"/>
                  </a:cubicBezTo>
                  <a:close/>
                </a:path>
              </a:pathLst>
            </a:custGeom>
            <a:solidFill>
              <a:srgbClr val="000000"/>
            </a:solidFill>
            <a:ln w="59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ACF8EB6A-8EE1-4E0B-88B1-0AD097A53888}"/>
              </a:ext>
            </a:extLst>
          </p:cNvPr>
          <p:cNvSpPr txBox="1"/>
          <p:nvPr/>
        </p:nvSpPr>
        <p:spPr>
          <a:xfrm>
            <a:off x="4231915" y="1637384"/>
            <a:ext cx="11757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BAZ Token</a:t>
            </a:r>
            <a:endParaRPr lang="ko-KR" altLang="en-US" b="1" dirty="0"/>
          </a:p>
          <a:p>
            <a:pPr algn="ctr"/>
            <a:r>
              <a:rPr lang="ko-KR" altLang="en-US" b="1" dirty="0"/>
              <a:t>지분소유</a:t>
            </a: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6C3D89DC-3E9C-4348-9634-B0AF0DC605FB}"/>
              </a:ext>
            </a:extLst>
          </p:cNvPr>
          <p:cNvGrpSpPr/>
          <p:nvPr/>
        </p:nvGrpSpPr>
        <p:grpSpPr>
          <a:xfrm>
            <a:off x="2225673" y="4456387"/>
            <a:ext cx="753675" cy="743778"/>
            <a:chOff x="5727054" y="4001781"/>
            <a:chExt cx="753675" cy="743778"/>
          </a:xfrm>
        </p:grpSpPr>
        <p:sp>
          <p:nvSpPr>
            <p:cNvPr id="51" name="그래픽 63" descr="비트코인">
              <a:extLst>
                <a:ext uri="{FF2B5EF4-FFF2-40B4-BE49-F238E27FC236}">
                  <a16:creationId xmlns:a16="http://schemas.microsoft.com/office/drawing/2014/main" id="{AB97D139-08FD-4A57-85BE-D7CE3DC5F85B}"/>
                </a:ext>
              </a:extLst>
            </p:cNvPr>
            <p:cNvSpPr/>
            <p:nvPr/>
          </p:nvSpPr>
          <p:spPr>
            <a:xfrm flipH="1">
              <a:off x="5727054" y="4395877"/>
              <a:ext cx="343954" cy="347708"/>
            </a:xfrm>
            <a:custGeom>
              <a:avLst/>
              <a:gdLst>
                <a:gd name="connsiteX0" fmla="*/ 240874 w 323551"/>
                <a:gd name="connsiteY0" fmla="*/ 228373 h 516844"/>
                <a:gd name="connsiteX1" fmla="*/ 240411 w 323551"/>
                <a:gd name="connsiteY1" fmla="*/ 83888 h 516844"/>
                <a:gd name="connsiteX2" fmla="*/ 192314 w 323551"/>
                <a:gd name="connsiteY2" fmla="*/ 57033 h 516844"/>
                <a:gd name="connsiteX3" fmla="*/ 192314 w 323551"/>
                <a:gd name="connsiteY3" fmla="*/ 0 h 516844"/>
                <a:gd name="connsiteX4" fmla="*/ 156255 w 323551"/>
                <a:gd name="connsiteY4" fmla="*/ 0 h 516844"/>
                <a:gd name="connsiteX5" fmla="*/ 156255 w 323551"/>
                <a:gd name="connsiteY5" fmla="*/ 54088 h 516844"/>
                <a:gd name="connsiteX6" fmla="*/ 120196 w 323551"/>
                <a:gd name="connsiteY6" fmla="*/ 54088 h 516844"/>
                <a:gd name="connsiteX7" fmla="*/ 120196 w 323551"/>
                <a:gd name="connsiteY7" fmla="*/ 0 h 516844"/>
                <a:gd name="connsiteX8" fmla="*/ 84138 w 323551"/>
                <a:gd name="connsiteY8" fmla="*/ 0 h 516844"/>
                <a:gd name="connsiteX9" fmla="*/ 84138 w 323551"/>
                <a:gd name="connsiteY9" fmla="*/ 54088 h 516844"/>
                <a:gd name="connsiteX10" fmla="*/ 0 w 323551"/>
                <a:gd name="connsiteY10" fmla="*/ 54088 h 516844"/>
                <a:gd name="connsiteX11" fmla="*/ 0 w 323551"/>
                <a:gd name="connsiteY11" fmla="*/ 90147 h 516844"/>
                <a:gd name="connsiteX12" fmla="*/ 36059 w 323551"/>
                <a:gd name="connsiteY12" fmla="*/ 90147 h 516844"/>
                <a:gd name="connsiteX13" fmla="*/ 36059 w 323551"/>
                <a:gd name="connsiteY13" fmla="*/ 426697 h 516844"/>
                <a:gd name="connsiteX14" fmla="*/ 0 w 323551"/>
                <a:gd name="connsiteY14" fmla="*/ 426697 h 516844"/>
                <a:gd name="connsiteX15" fmla="*/ 0 w 323551"/>
                <a:gd name="connsiteY15" fmla="*/ 462756 h 516844"/>
                <a:gd name="connsiteX16" fmla="*/ 84138 w 323551"/>
                <a:gd name="connsiteY16" fmla="*/ 462756 h 516844"/>
                <a:gd name="connsiteX17" fmla="*/ 84138 w 323551"/>
                <a:gd name="connsiteY17" fmla="*/ 516845 h 516844"/>
                <a:gd name="connsiteX18" fmla="*/ 120196 w 323551"/>
                <a:gd name="connsiteY18" fmla="*/ 516845 h 516844"/>
                <a:gd name="connsiteX19" fmla="*/ 120196 w 323551"/>
                <a:gd name="connsiteY19" fmla="*/ 462756 h 516844"/>
                <a:gd name="connsiteX20" fmla="*/ 156255 w 323551"/>
                <a:gd name="connsiteY20" fmla="*/ 462756 h 516844"/>
                <a:gd name="connsiteX21" fmla="*/ 156255 w 323551"/>
                <a:gd name="connsiteY21" fmla="*/ 516845 h 516844"/>
                <a:gd name="connsiteX22" fmla="*/ 192314 w 323551"/>
                <a:gd name="connsiteY22" fmla="*/ 516845 h 516844"/>
                <a:gd name="connsiteX23" fmla="*/ 192314 w 323551"/>
                <a:gd name="connsiteY23" fmla="*/ 462756 h 516844"/>
                <a:gd name="connsiteX24" fmla="*/ 204334 w 323551"/>
                <a:gd name="connsiteY24" fmla="*/ 462756 h 516844"/>
                <a:gd name="connsiteX25" fmla="*/ 323547 w 323551"/>
                <a:gd name="connsiteY25" fmla="*/ 341585 h 516844"/>
                <a:gd name="connsiteX26" fmla="*/ 240874 w 323551"/>
                <a:gd name="connsiteY26" fmla="*/ 228373 h 516844"/>
                <a:gd name="connsiteX27" fmla="*/ 168275 w 323551"/>
                <a:gd name="connsiteY27" fmla="*/ 90147 h 516844"/>
                <a:gd name="connsiteX28" fmla="*/ 234383 w 323551"/>
                <a:gd name="connsiteY28" fmla="*/ 156255 h 516844"/>
                <a:gd name="connsiteX29" fmla="*/ 168275 w 323551"/>
                <a:gd name="connsiteY29" fmla="*/ 222363 h 516844"/>
                <a:gd name="connsiteX30" fmla="*/ 72118 w 323551"/>
                <a:gd name="connsiteY30" fmla="*/ 222363 h 516844"/>
                <a:gd name="connsiteX31" fmla="*/ 72118 w 323551"/>
                <a:gd name="connsiteY31" fmla="*/ 90147 h 516844"/>
                <a:gd name="connsiteX32" fmla="*/ 204334 w 323551"/>
                <a:gd name="connsiteY32" fmla="*/ 426697 h 516844"/>
                <a:gd name="connsiteX33" fmla="*/ 72118 w 323551"/>
                <a:gd name="connsiteY33" fmla="*/ 426697 h 516844"/>
                <a:gd name="connsiteX34" fmla="*/ 72118 w 323551"/>
                <a:gd name="connsiteY34" fmla="*/ 258422 h 516844"/>
                <a:gd name="connsiteX35" fmla="*/ 204334 w 323551"/>
                <a:gd name="connsiteY35" fmla="*/ 258422 h 516844"/>
                <a:gd name="connsiteX36" fmla="*/ 288472 w 323551"/>
                <a:gd name="connsiteY36" fmla="*/ 342560 h 516844"/>
                <a:gd name="connsiteX37" fmla="*/ 204334 w 323551"/>
                <a:gd name="connsiteY37" fmla="*/ 426697 h 516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23551" h="516844">
                  <a:moveTo>
                    <a:pt x="240874" y="228373"/>
                  </a:moveTo>
                  <a:cubicBezTo>
                    <a:pt x="280644" y="188347"/>
                    <a:pt x="280438" y="123659"/>
                    <a:pt x="240411" y="83888"/>
                  </a:cubicBezTo>
                  <a:cubicBezTo>
                    <a:pt x="227140" y="70701"/>
                    <a:pt x="210503" y="61413"/>
                    <a:pt x="192314" y="57033"/>
                  </a:cubicBezTo>
                  <a:lnTo>
                    <a:pt x="192314" y="0"/>
                  </a:lnTo>
                  <a:lnTo>
                    <a:pt x="156255" y="0"/>
                  </a:lnTo>
                  <a:lnTo>
                    <a:pt x="156255" y="54088"/>
                  </a:lnTo>
                  <a:lnTo>
                    <a:pt x="120196" y="54088"/>
                  </a:lnTo>
                  <a:lnTo>
                    <a:pt x="120196" y="0"/>
                  </a:lnTo>
                  <a:lnTo>
                    <a:pt x="84138" y="0"/>
                  </a:lnTo>
                  <a:lnTo>
                    <a:pt x="84138" y="54088"/>
                  </a:lnTo>
                  <a:lnTo>
                    <a:pt x="0" y="54088"/>
                  </a:lnTo>
                  <a:lnTo>
                    <a:pt x="0" y="90147"/>
                  </a:lnTo>
                  <a:lnTo>
                    <a:pt x="36059" y="90147"/>
                  </a:lnTo>
                  <a:lnTo>
                    <a:pt x="36059" y="426697"/>
                  </a:lnTo>
                  <a:lnTo>
                    <a:pt x="0" y="426697"/>
                  </a:lnTo>
                  <a:lnTo>
                    <a:pt x="0" y="462756"/>
                  </a:lnTo>
                  <a:lnTo>
                    <a:pt x="84138" y="462756"/>
                  </a:lnTo>
                  <a:lnTo>
                    <a:pt x="84138" y="516845"/>
                  </a:lnTo>
                  <a:lnTo>
                    <a:pt x="120196" y="516845"/>
                  </a:lnTo>
                  <a:lnTo>
                    <a:pt x="120196" y="462756"/>
                  </a:lnTo>
                  <a:lnTo>
                    <a:pt x="156255" y="462756"/>
                  </a:lnTo>
                  <a:lnTo>
                    <a:pt x="156255" y="516845"/>
                  </a:lnTo>
                  <a:lnTo>
                    <a:pt x="192314" y="516845"/>
                  </a:lnTo>
                  <a:lnTo>
                    <a:pt x="192314" y="462756"/>
                  </a:lnTo>
                  <a:lnTo>
                    <a:pt x="204334" y="462756"/>
                  </a:lnTo>
                  <a:cubicBezTo>
                    <a:pt x="270714" y="462216"/>
                    <a:pt x="324088" y="407965"/>
                    <a:pt x="323547" y="341585"/>
                  </a:cubicBezTo>
                  <a:cubicBezTo>
                    <a:pt x="323127" y="290020"/>
                    <a:pt x="289863" y="244469"/>
                    <a:pt x="240874" y="228373"/>
                  </a:cubicBezTo>
                  <a:close/>
                  <a:moveTo>
                    <a:pt x="168275" y="90147"/>
                  </a:moveTo>
                  <a:cubicBezTo>
                    <a:pt x="204785" y="90147"/>
                    <a:pt x="234383" y="119745"/>
                    <a:pt x="234383" y="156255"/>
                  </a:cubicBezTo>
                  <a:cubicBezTo>
                    <a:pt x="234383" y="192766"/>
                    <a:pt x="204785" y="222363"/>
                    <a:pt x="168275" y="222363"/>
                  </a:cubicBezTo>
                  <a:lnTo>
                    <a:pt x="72118" y="222363"/>
                  </a:lnTo>
                  <a:lnTo>
                    <a:pt x="72118" y="90147"/>
                  </a:lnTo>
                  <a:close/>
                  <a:moveTo>
                    <a:pt x="204334" y="426697"/>
                  </a:moveTo>
                  <a:lnTo>
                    <a:pt x="72118" y="426697"/>
                  </a:lnTo>
                  <a:lnTo>
                    <a:pt x="72118" y="258422"/>
                  </a:lnTo>
                  <a:lnTo>
                    <a:pt x="204334" y="258422"/>
                  </a:lnTo>
                  <a:cubicBezTo>
                    <a:pt x="250802" y="258422"/>
                    <a:pt x="288472" y="296092"/>
                    <a:pt x="288472" y="342560"/>
                  </a:cubicBezTo>
                  <a:cubicBezTo>
                    <a:pt x="288472" y="389028"/>
                    <a:pt x="250802" y="426697"/>
                    <a:pt x="204334" y="426697"/>
                  </a:cubicBezTo>
                  <a:close/>
                </a:path>
              </a:pathLst>
            </a:custGeom>
            <a:solidFill>
              <a:srgbClr val="000000"/>
            </a:solidFill>
            <a:ln w="59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2" name="그래픽 63" descr="비트코인">
              <a:extLst>
                <a:ext uri="{FF2B5EF4-FFF2-40B4-BE49-F238E27FC236}">
                  <a16:creationId xmlns:a16="http://schemas.microsoft.com/office/drawing/2014/main" id="{443C9413-36F3-4518-881E-DA59E2CE79D3}"/>
                </a:ext>
              </a:extLst>
            </p:cNvPr>
            <p:cNvSpPr/>
            <p:nvPr/>
          </p:nvSpPr>
          <p:spPr>
            <a:xfrm flipH="1">
              <a:off x="6136775" y="4397851"/>
              <a:ext cx="343954" cy="347708"/>
            </a:xfrm>
            <a:custGeom>
              <a:avLst/>
              <a:gdLst>
                <a:gd name="connsiteX0" fmla="*/ 240874 w 323551"/>
                <a:gd name="connsiteY0" fmla="*/ 228373 h 516844"/>
                <a:gd name="connsiteX1" fmla="*/ 240411 w 323551"/>
                <a:gd name="connsiteY1" fmla="*/ 83888 h 516844"/>
                <a:gd name="connsiteX2" fmla="*/ 192314 w 323551"/>
                <a:gd name="connsiteY2" fmla="*/ 57033 h 516844"/>
                <a:gd name="connsiteX3" fmla="*/ 192314 w 323551"/>
                <a:gd name="connsiteY3" fmla="*/ 0 h 516844"/>
                <a:gd name="connsiteX4" fmla="*/ 156255 w 323551"/>
                <a:gd name="connsiteY4" fmla="*/ 0 h 516844"/>
                <a:gd name="connsiteX5" fmla="*/ 156255 w 323551"/>
                <a:gd name="connsiteY5" fmla="*/ 54088 h 516844"/>
                <a:gd name="connsiteX6" fmla="*/ 120196 w 323551"/>
                <a:gd name="connsiteY6" fmla="*/ 54088 h 516844"/>
                <a:gd name="connsiteX7" fmla="*/ 120196 w 323551"/>
                <a:gd name="connsiteY7" fmla="*/ 0 h 516844"/>
                <a:gd name="connsiteX8" fmla="*/ 84138 w 323551"/>
                <a:gd name="connsiteY8" fmla="*/ 0 h 516844"/>
                <a:gd name="connsiteX9" fmla="*/ 84138 w 323551"/>
                <a:gd name="connsiteY9" fmla="*/ 54088 h 516844"/>
                <a:gd name="connsiteX10" fmla="*/ 0 w 323551"/>
                <a:gd name="connsiteY10" fmla="*/ 54088 h 516844"/>
                <a:gd name="connsiteX11" fmla="*/ 0 w 323551"/>
                <a:gd name="connsiteY11" fmla="*/ 90147 h 516844"/>
                <a:gd name="connsiteX12" fmla="*/ 36059 w 323551"/>
                <a:gd name="connsiteY12" fmla="*/ 90147 h 516844"/>
                <a:gd name="connsiteX13" fmla="*/ 36059 w 323551"/>
                <a:gd name="connsiteY13" fmla="*/ 426697 h 516844"/>
                <a:gd name="connsiteX14" fmla="*/ 0 w 323551"/>
                <a:gd name="connsiteY14" fmla="*/ 426697 h 516844"/>
                <a:gd name="connsiteX15" fmla="*/ 0 w 323551"/>
                <a:gd name="connsiteY15" fmla="*/ 462756 h 516844"/>
                <a:gd name="connsiteX16" fmla="*/ 84138 w 323551"/>
                <a:gd name="connsiteY16" fmla="*/ 462756 h 516844"/>
                <a:gd name="connsiteX17" fmla="*/ 84138 w 323551"/>
                <a:gd name="connsiteY17" fmla="*/ 516845 h 516844"/>
                <a:gd name="connsiteX18" fmla="*/ 120196 w 323551"/>
                <a:gd name="connsiteY18" fmla="*/ 516845 h 516844"/>
                <a:gd name="connsiteX19" fmla="*/ 120196 w 323551"/>
                <a:gd name="connsiteY19" fmla="*/ 462756 h 516844"/>
                <a:gd name="connsiteX20" fmla="*/ 156255 w 323551"/>
                <a:gd name="connsiteY20" fmla="*/ 462756 h 516844"/>
                <a:gd name="connsiteX21" fmla="*/ 156255 w 323551"/>
                <a:gd name="connsiteY21" fmla="*/ 516845 h 516844"/>
                <a:gd name="connsiteX22" fmla="*/ 192314 w 323551"/>
                <a:gd name="connsiteY22" fmla="*/ 516845 h 516844"/>
                <a:gd name="connsiteX23" fmla="*/ 192314 w 323551"/>
                <a:gd name="connsiteY23" fmla="*/ 462756 h 516844"/>
                <a:gd name="connsiteX24" fmla="*/ 204334 w 323551"/>
                <a:gd name="connsiteY24" fmla="*/ 462756 h 516844"/>
                <a:gd name="connsiteX25" fmla="*/ 323547 w 323551"/>
                <a:gd name="connsiteY25" fmla="*/ 341585 h 516844"/>
                <a:gd name="connsiteX26" fmla="*/ 240874 w 323551"/>
                <a:gd name="connsiteY26" fmla="*/ 228373 h 516844"/>
                <a:gd name="connsiteX27" fmla="*/ 168275 w 323551"/>
                <a:gd name="connsiteY27" fmla="*/ 90147 h 516844"/>
                <a:gd name="connsiteX28" fmla="*/ 234383 w 323551"/>
                <a:gd name="connsiteY28" fmla="*/ 156255 h 516844"/>
                <a:gd name="connsiteX29" fmla="*/ 168275 w 323551"/>
                <a:gd name="connsiteY29" fmla="*/ 222363 h 516844"/>
                <a:gd name="connsiteX30" fmla="*/ 72118 w 323551"/>
                <a:gd name="connsiteY30" fmla="*/ 222363 h 516844"/>
                <a:gd name="connsiteX31" fmla="*/ 72118 w 323551"/>
                <a:gd name="connsiteY31" fmla="*/ 90147 h 516844"/>
                <a:gd name="connsiteX32" fmla="*/ 204334 w 323551"/>
                <a:gd name="connsiteY32" fmla="*/ 426697 h 516844"/>
                <a:gd name="connsiteX33" fmla="*/ 72118 w 323551"/>
                <a:gd name="connsiteY33" fmla="*/ 426697 h 516844"/>
                <a:gd name="connsiteX34" fmla="*/ 72118 w 323551"/>
                <a:gd name="connsiteY34" fmla="*/ 258422 h 516844"/>
                <a:gd name="connsiteX35" fmla="*/ 204334 w 323551"/>
                <a:gd name="connsiteY35" fmla="*/ 258422 h 516844"/>
                <a:gd name="connsiteX36" fmla="*/ 288472 w 323551"/>
                <a:gd name="connsiteY36" fmla="*/ 342560 h 516844"/>
                <a:gd name="connsiteX37" fmla="*/ 204334 w 323551"/>
                <a:gd name="connsiteY37" fmla="*/ 426697 h 516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23551" h="516844">
                  <a:moveTo>
                    <a:pt x="240874" y="228373"/>
                  </a:moveTo>
                  <a:cubicBezTo>
                    <a:pt x="280644" y="188347"/>
                    <a:pt x="280438" y="123659"/>
                    <a:pt x="240411" y="83888"/>
                  </a:cubicBezTo>
                  <a:cubicBezTo>
                    <a:pt x="227140" y="70701"/>
                    <a:pt x="210503" y="61413"/>
                    <a:pt x="192314" y="57033"/>
                  </a:cubicBezTo>
                  <a:lnTo>
                    <a:pt x="192314" y="0"/>
                  </a:lnTo>
                  <a:lnTo>
                    <a:pt x="156255" y="0"/>
                  </a:lnTo>
                  <a:lnTo>
                    <a:pt x="156255" y="54088"/>
                  </a:lnTo>
                  <a:lnTo>
                    <a:pt x="120196" y="54088"/>
                  </a:lnTo>
                  <a:lnTo>
                    <a:pt x="120196" y="0"/>
                  </a:lnTo>
                  <a:lnTo>
                    <a:pt x="84138" y="0"/>
                  </a:lnTo>
                  <a:lnTo>
                    <a:pt x="84138" y="54088"/>
                  </a:lnTo>
                  <a:lnTo>
                    <a:pt x="0" y="54088"/>
                  </a:lnTo>
                  <a:lnTo>
                    <a:pt x="0" y="90147"/>
                  </a:lnTo>
                  <a:lnTo>
                    <a:pt x="36059" y="90147"/>
                  </a:lnTo>
                  <a:lnTo>
                    <a:pt x="36059" y="426697"/>
                  </a:lnTo>
                  <a:lnTo>
                    <a:pt x="0" y="426697"/>
                  </a:lnTo>
                  <a:lnTo>
                    <a:pt x="0" y="462756"/>
                  </a:lnTo>
                  <a:lnTo>
                    <a:pt x="84138" y="462756"/>
                  </a:lnTo>
                  <a:lnTo>
                    <a:pt x="84138" y="516845"/>
                  </a:lnTo>
                  <a:lnTo>
                    <a:pt x="120196" y="516845"/>
                  </a:lnTo>
                  <a:lnTo>
                    <a:pt x="120196" y="462756"/>
                  </a:lnTo>
                  <a:lnTo>
                    <a:pt x="156255" y="462756"/>
                  </a:lnTo>
                  <a:lnTo>
                    <a:pt x="156255" y="516845"/>
                  </a:lnTo>
                  <a:lnTo>
                    <a:pt x="192314" y="516845"/>
                  </a:lnTo>
                  <a:lnTo>
                    <a:pt x="192314" y="462756"/>
                  </a:lnTo>
                  <a:lnTo>
                    <a:pt x="204334" y="462756"/>
                  </a:lnTo>
                  <a:cubicBezTo>
                    <a:pt x="270714" y="462216"/>
                    <a:pt x="324088" y="407965"/>
                    <a:pt x="323547" y="341585"/>
                  </a:cubicBezTo>
                  <a:cubicBezTo>
                    <a:pt x="323127" y="290020"/>
                    <a:pt x="289863" y="244469"/>
                    <a:pt x="240874" y="228373"/>
                  </a:cubicBezTo>
                  <a:close/>
                  <a:moveTo>
                    <a:pt x="168275" y="90147"/>
                  </a:moveTo>
                  <a:cubicBezTo>
                    <a:pt x="204785" y="90147"/>
                    <a:pt x="234383" y="119745"/>
                    <a:pt x="234383" y="156255"/>
                  </a:cubicBezTo>
                  <a:cubicBezTo>
                    <a:pt x="234383" y="192766"/>
                    <a:pt x="204785" y="222363"/>
                    <a:pt x="168275" y="222363"/>
                  </a:cubicBezTo>
                  <a:lnTo>
                    <a:pt x="72118" y="222363"/>
                  </a:lnTo>
                  <a:lnTo>
                    <a:pt x="72118" y="90147"/>
                  </a:lnTo>
                  <a:close/>
                  <a:moveTo>
                    <a:pt x="204334" y="426697"/>
                  </a:moveTo>
                  <a:lnTo>
                    <a:pt x="72118" y="426697"/>
                  </a:lnTo>
                  <a:lnTo>
                    <a:pt x="72118" y="258422"/>
                  </a:lnTo>
                  <a:lnTo>
                    <a:pt x="204334" y="258422"/>
                  </a:lnTo>
                  <a:cubicBezTo>
                    <a:pt x="250802" y="258422"/>
                    <a:pt x="288472" y="296092"/>
                    <a:pt x="288472" y="342560"/>
                  </a:cubicBezTo>
                  <a:cubicBezTo>
                    <a:pt x="288472" y="389028"/>
                    <a:pt x="250802" y="426697"/>
                    <a:pt x="204334" y="426697"/>
                  </a:cubicBezTo>
                  <a:close/>
                </a:path>
              </a:pathLst>
            </a:custGeom>
            <a:solidFill>
              <a:srgbClr val="000000"/>
            </a:solidFill>
            <a:ln w="59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3" name="그래픽 63" descr="비트코인">
              <a:extLst>
                <a:ext uri="{FF2B5EF4-FFF2-40B4-BE49-F238E27FC236}">
                  <a16:creationId xmlns:a16="http://schemas.microsoft.com/office/drawing/2014/main" id="{E105D71F-DEC9-4E6D-8B3F-90CED8B9E94F}"/>
                </a:ext>
              </a:extLst>
            </p:cNvPr>
            <p:cNvSpPr/>
            <p:nvPr/>
          </p:nvSpPr>
          <p:spPr>
            <a:xfrm flipH="1">
              <a:off x="5953287" y="4001781"/>
              <a:ext cx="343954" cy="347708"/>
            </a:xfrm>
            <a:custGeom>
              <a:avLst/>
              <a:gdLst>
                <a:gd name="connsiteX0" fmla="*/ 240874 w 323551"/>
                <a:gd name="connsiteY0" fmla="*/ 228373 h 516844"/>
                <a:gd name="connsiteX1" fmla="*/ 240411 w 323551"/>
                <a:gd name="connsiteY1" fmla="*/ 83888 h 516844"/>
                <a:gd name="connsiteX2" fmla="*/ 192314 w 323551"/>
                <a:gd name="connsiteY2" fmla="*/ 57033 h 516844"/>
                <a:gd name="connsiteX3" fmla="*/ 192314 w 323551"/>
                <a:gd name="connsiteY3" fmla="*/ 0 h 516844"/>
                <a:gd name="connsiteX4" fmla="*/ 156255 w 323551"/>
                <a:gd name="connsiteY4" fmla="*/ 0 h 516844"/>
                <a:gd name="connsiteX5" fmla="*/ 156255 w 323551"/>
                <a:gd name="connsiteY5" fmla="*/ 54088 h 516844"/>
                <a:gd name="connsiteX6" fmla="*/ 120196 w 323551"/>
                <a:gd name="connsiteY6" fmla="*/ 54088 h 516844"/>
                <a:gd name="connsiteX7" fmla="*/ 120196 w 323551"/>
                <a:gd name="connsiteY7" fmla="*/ 0 h 516844"/>
                <a:gd name="connsiteX8" fmla="*/ 84138 w 323551"/>
                <a:gd name="connsiteY8" fmla="*/ 0 h 516844"/>
                <a:gd name="connsiteX9" fmla="*/ 84138 w 323551"/>
                <a:gd name="connsiteY9" fmla="*/ 54088 h 516844"/>
                <a:gd name="connsiteX10" fmla="*/ 0 w 323551"/>
                <a:gd name="connsiteY10" fmla="*/ 54088 h 516844"/>
                <a:gd name="connsiteX11" fmla="*/ 0 w 323551"/>
                <a:gd name="connsiteY11" fmla="*/ 90147 h 516844"/>
                <a:gd name="connsiteX12" fmla="*/ 36059 w 323551"/>
                <a:gd name="connsiteY12" fmla="*/ 90147 h 516844"/>
                <a:gd name="connsiteX13" fmla="*/ 36059 w 323551"/>
                <a:gd name="connsiteY13" fmla="*/ 426697 h 516844"/>
                <a:gd name="connsiteX14" fmla="*/ 0 w 323551"/>
                <a:gd name="connsiteY14" fmla="*/ 426697 h 516844"/>
                <a:gd name="connsiteX15" fmla="*/ 0 w 323551"/>
                <a:gd name="connsiteY15" fmla="*/ 462756 h 516844"/>
                <a:gd name="connsiteX16" fmla="*/ 84138 w 323551"/>
                <a:gd name="connsiteY16" fmla="*/ 462756 h 516844"/>
                <a:gd name="connsiteX17" fmla="*/ 84138 w 323551"/>
                <a:gd name="connsiteY17" fmla="*/ 516845 h 516844"/>
                <a:gd name="connsiteX18" fmla="*/ 120196 w 323551"/>
                <a:gd name="connsiteY18" fmla="*/ 516845 h 516844"/>
                <a:gd name="connsiteX19" fmla="*/ 120196 w 323551"/>
                <a:gd name="connsiteY19" fmla="*/ 462756 h 516844"/>
                <a:gd name="connsiteX20" fmla="*/ 156255 w 323551"/>
                <a:gd name="connsiteY20" fmla="*/ 462756 h 516844"/>
                <a:gd name="connsiteX21" fmla="*/ 156255 w 323551"/>
                <a:gd name="connsiteY21" fmla="*/ 516845 h 516844"/>
                <a:gd name="connsiteX22" fmla="*/ 192314 w 323551"/>
                <a:gd name="connsiteY22" fmla="*/ 516845 h 516844"/>
                <a:gd name="connsiteX23" fmla="*/ 192314 w 323551"/>
                <a:gd name="connsiteY23" fmla="*/ 462756 h 516844"/>
                <a:gd name="connsiteX24" fmla="*/ 204334 w 323551"/>
                <a:gd name="connsiteY24" fmla="*/ 462756 h 516844"/>
                <a:gd name="connsiteX25" fmla="*/ 323547 w 323551"/>
                <a:gd name="connsiteY25" fmla="*/ 341585 h 516844"/>
                <a:gd name="connsiteX26" fmla="*/ 240874 w 323551"/>
                <a:gd name="connsiteY26" fmla="*/ 228373 h 516844"/>
                <a:gd name="connsiteX27" fmla="*/ 168275 w 323551"/>
                <a:gd name="connsiteY27" fmla="*/ 90147 h 516844"/>
                <a:gd name="connsiteX28" fmla="*/ 234383 w 323551"/>
                <a:gd name="connsiteY28" fmla="*/ 156255 h 516844"/>
                <a:gd name="connsiteX29" fmla="*/ 168275 w 323551"/>
                <a:gd name="connsiteY29" fmla="*/ 222363 h 516844"/>
                <a:gd name="connsiteX30" fmla="*/ 72118 w 323551"/>
                <a:gd name="connsiteY30" fmla="*/ 222363 h 516844"/>
                <a:gd name="connsiteX31" fmla="*/ 72118 w 323551"/>
                <a:gd name="connsiteY31" fmla="*/ 90147 h 516844"/>
                <a:gd name="connsiteX32" fmla="*/ 204334 w 323551"/>
                <a:gd name="connsiteY32" fmla="*/ 426697 h 516844"/>
                <a:gd name="connsiteX33" fmla="*/ 72118 w 323551"/>
                <a:gd name="connsiteY33" fmla="*/ 426697 h 516844"/>
                <a:gd name="connsiteX34" fmla="*/ 72118 w 323551"/>
                <a:gd name="connsiteY34" fmla="*/ 258422 h 516844"/>
                <a:gd name="connsiteX35" fmla="*/ 204334 w 323551"/>
                <a:gd name="connsiteY35" fmla="*/ 258422 h 516844"/>
                <a:gd name="connsiteX36" fmla="*/ 288472 w 323551"/>
                <a:gd name="connsiteY36" fmla="*/ 342560 h 516844"/>
                <a:gd name="connsiteX37" fmla="*/ 204334 w 323551"/>
                <a:gd name="connsiteY37" fmla="*/ 426697 h 516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23551" h="516844">
                  <a:moveTo>
                    <a:pt x="240874" y="228373"/>
                  </a:moveTo>
                  <a:cubicBezTo>
                    <a:pt x="280644" y="188347"/>
                    <a:pt x="280438" y="123659"/>
                    <a:pt x="240411" y="83888"/>
                  </a:cubicBezTo>
                  <a:cubicBezTo>
                    <a:pt x="227140" y="70701"/>
                    <a:pt x="210503" y="61413"/>
                    <a:pt x="192314" y="57033"/>
                  </a:cubicBezTo>
                  <a:lnTo>
                    <a:pt x="192314" y="0"/>
                  </a:lnTo>
                  <a:lnTo>
                    <a:pt x="156255" y="0"/>
                  </a:lnTo>
                  <a:lnTo>
                    <a:pt x="156255" y="54088"/>
                  </a:lnTo>
                  <a:lnTo>
                    <a:pt x="120196" y="54088"/>
                  </a:lnTo>
                  <a:lnTo>
                    <a:pt x="120196" y="0"/>
                  </a:lnTo>
                  <a:lnTo>
                    <a:pt x="84138" y="0"/>
                  </a:lnTo>
                  <a:lnTo>
                    <a:pt x="84138" y="54088"/>
                  </a:lnTo>
                  <a:lnTo>
                    <a:pt x="0" y="54088"/>
                  </a:lnTo>
                  <a:lnTo>
                    <a:pt x="0" y="90147"/>
                  </a:lnTo>
                  <a:lnTo>
                    <a:pt x="36059" y="90147"/>
                  </a:lnTo>
                  <a:lnTo>
                    <a:pt x="36059" y="426697"/>
                  </a:lnTo>
                  <a:lnTo>
                    <a:pt x="0" y="426697"/>
                  </a:lnTo>
                  <a:lnTo>
                    <a:pt x="0" y="462756"/>
                  </a:lnTo>
                  <a:lnTo>
                    <a:pt x="84138" y="462756"/>
                  </a:lnTo>
                  <a:lnTo>
                    <a:pt x="84138" y="516845"/>
                  </a:lnTo>
                  <a:lnTo>
                    <a:pt x="120196" y="516845"/>
                  </a:lnTo>
                  <a:lnTo>
                    <a:pt x="120196" y="462756"/>
                  </a:lnTo>
                  <a:lnTo>
                    <a:pt x="156255" y="462756"/>
                  </a:lnTo>
                  <a:lnTo>
                    <a:pt x="156255" y="516845"/>
                  </a:lnTo>
                  <a:lnTo>
                    <a:pt x="192314" y="516845"/>
                  </a:lnTo>
                  <a:lnTo>
                    <a:pt x="192314" y="462756"/>
                  </a:lnTo>
                  <a:lnTo>
                    <a:pt x="204334" y="462756"/>
                  </a:lnTo>
                  <a:cubicBezTo>
                    <a:pt x="270714" y="462216"/>
                    <a:pt x="324088" y="407965"/>
                    <a:pt x="323547" y="341585"/>
                  </a:cubicBezTo>
                  <a:cubicBezTo>
                    <a:pt x="323127" y="290020"/>
                    <a:pt x="289863" y="244469"/>
                    <a:pt x="240874" y="228373"/>
                  </a:cubicBezTo>
                  <a:close/>
                  <a:moveTo>
                    <a:pt x="168275" y="90147"/>
                  </a:moveTo>
                  <a:cubicBezTo>
                    <a:pt x="204785" y="90147"/>
                    <a:pt x="234383" y="119745"/>
                    <a:pt x="234383" y="156255"/>
                  </a:cubicBezTo>
                  <a:cubicBezTo>
                    <a:pt x="234383" y="192766"/>
                    <a:pt x="204785" y="222363"/>
                    <a:pt x="168275" y="222363"/>
                  </a:cubicBezTo>
                  <a:lnTo>
                    <a:pt x="72118" y="222363"/>
                  </a:lnTo>
                  <a:lnTo>
                    <a:pt x="72118" y="90147"/>
                  </a:lnTo>
                  <a:close/>
                  <a:moveTo>
                    <a:pt x="204334" y="426697"/>
                  </a:moveTo>
                  <a:lnTo>
                    <a:pt x="72118" y="426697"/>
                  </a:lnTo>
                  <a:lnTo>
                    <a:pt x="72118" y="258422"/>
                  </a:lnTo>
                  <a:lnTo>
                    <a:pt x="204334" y="258422"/>
                  </a:lnTo>
                  <a:cubicBezTo>
                    <a:pt x="250802" y="258422"/>
                    <a:pt x="288472" y="296092"/>
                    <a:pt x="288472" y="342560"/>
                  </a:cubicBezTo>
                  <a:cubicBezTo>
                    <a:pt x="288472" y="389028"/>
                    <a:pt x="250802" y="426697"/>
                    <a:pt x="204334" y="426697"/>
                  </a:cubicBezTo>
                  <a:close/>
                </a:path>
              </a:pathLst>
            </a:custGeom>
            <a:solidFill>
              <a:srgbClr val="000000"/>
            </a:solidFill>
            <a:ln w="59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354E8C60-5AF6-405E-B961-EE913A265418}"/>
              </a:ext>
            </a:extLst>
          </p:cNvPr>
          <p:cNvSpPr txBox="1"/>
          <p:nvPr/>
        </p:nvSpPr>
        <p:spPr>
          <a:xfrm>
            <a:off x="1788634" y="5244579"/>
            <a:ext cx="16289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BAV Token</a:t>
            </a:r>
            <a:endParaRPr lang="ko-KR" altLang="en-US" b="1" dirty="0"/>
          </a:p>
          <a:p>
            <a:pPr algn="ctr"/>
            <a:r>
              <a:rPr lang="ko-KR" altLang="en-US" b="1" dirty="0"/>
              <a:t>투표</a:t>
            </a:r>
            <a:r>
              <a:rPr lang="en-US" altLang="ko-KR" b="1" dirty="0"/>
              <a:t>,</a:t>
            </a:r>
            <a:r>
              <a:rPr lang="ko-KR" altLang="en-US" b="1" dirty="0"/>
              <a:t>의사결정</a:t>
            </a:r>
          </a:p>
        </p:txBody>
      </p:sp>
      <p:pic>
        <p:nvPicPr>
          <p:cNvPr id="76" name="그래픽 75" descr="정렬 윤곽선">
            <a:extLst>
              <a:ext uri="{FF2B5EF4-FFF2-40B4-BE49-F238E27FC236}">
                <a16:creationId xmlns:a16="http://schemas.microsoft.com/office/drawing/2014/main" id="{2126CC22-F0AA-443D-934C-C8CA31E3D9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83537" y="2217548"/>
            <a:ext cx="646331" cy="646331"/>
          </a:xfrm>
          <a:prstGeom prst="rect">
            <a:avLst/>
          </a:prstGeom>
        </p:spPr>
      </p:pic>
      <p:pic>
        <p:nvPicPr>
          <p:cNvPr id="78" name="그래픽 77" descr="정렬 윤곽선">
            <a:extLst>
              <a:ext uri="{FF2B5EF4-FFF2-40B4-BE49-F238E27FC236}">
                <a16:creationId xmlns:a16="http://schemas.microsoft.com/office/drawing/2014/main" id="{2E5141A0-61D3-4B09-ADCA-051D2C8BB2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622915">
            <a:off x="3113093" y="4349213"/>
            <a:ext cx="646331" cy="646331"/>
          </a:xfrm>
          <a:prstGeom prst="rect">
            <a:avLst/>
          </a:prstGeom>
        </p:spPr>
      </p:pic>
      <p:pic>
        <p:nvPicPr>
          <p:cNvPr id="79" name="그래픽 78" descr="정렬 윤곽선">
            <a:extLst>
              <a:ext uri="{FF2B5EF4-FFF2-40B4-BE49-F238E27FC236}">
                <a16:creationId xmlns:a16="http://schemas.microsoft.com/office/drawing/2014/main" id="{AF9883CD-3804-4484-BBFE-8997BBADAC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8879809">
            <a:off x="5672830" y="4243457"/>
            <a:ext cx="646331" cy="646331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9A69676C-9F23-4660-B57F-54DECD1998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9975" y="2863879"/>
            <a:ext cx="1905266" cy="1905266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2DCC089-4518-4345-AAB1-ABFF794D93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38" y="1376363"/>
            <a:ext cx="8924925" cy="410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29913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554652" y="174060"/>
            <a:ext cx="6616701" cy="513443"/>
          </a:xfrm>
        </p:spPr>
        <p:txBody>
          <a:bodyPr/>
          <a:lstStyle/>
          <a:p>
            <a:r>
              <a:rPr lang="en-US" altLang="ko-KR" dirty="0"/>
              <a:t>3-8. BADIZ </a:t>
            </a:r>
            <a:r>
              <a:rPr lang="ko-KR" altLang="en-US" dirty="0"/>
              <a:t>토큰 종류</a:t>
            </a: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F59FEC15-4793-4203-AF1F-456842EF7186}"/>
              </a:ext>
            </a:extLst>
          </p:cNvPr>
          <p:cNvGrpSpPr/>
          <p:nvPr/>
        </p:nvGrpSpPr>
        <p:grpSpPr>
          <a:xfrm>
            <a:off x="1440969" y="995496"/>
            <a:ext cx="753675" cy="743778"/>
            <a:chOff x="5727054" y="4001781"/>
            <a:chExt cx="753675" cy="743778"/>
          </a:xfrm>
        </p:grpSpPr>
        <p:sp>
          <p:nvSpPr>
            <p:cNvPr id="41" name="그래픽 63" descr="비트코인">
              <a:extLst>
                <a:ext uri="{FF2B5EF4-FFF2-40B4-BE49-F238E27FC236}">
                  <a16:creationId xmlns:a16="http://schemas.microsoft.com/office/drawing/2014/main" id="{8F6348FD-5C06-4792-8344-6BE36FAC4F7A}"/>
                </a:ext>
              </a:extLst>
            </p:cNvPr>
            <p:cNvSpPr/>
            <p:nvPr/>
          </p:nvSpPr>
          <p:spPr>
            <a:xfrm flipH="1">
              <a:off x="5727054" y="4395877"/>
              <a:ext cx="343954" cy="347708"/>
            </a:xfrm>
            <a:custGeom>
              <a:avLst/>
              <a:gdLst>
                <a:gd name="connsiteX0" fmla="*/ 240874 w 323551"/>
                <a:gd name="connsiteY0" fmla="*/ 228373 h 516844"/>
                <a:gd name="connsiteX1" fmla="*/ 240411 w 323551"/>
                <a:gd name="connsiteY1" fmla="*/ 83888 h 516844"/>
                <a:gd name="connsiteX2" fmla="*/ 192314 w 323551"/>
                <a:gd name="connsiteY2" fmla="*/ 57033 h 516844"/>
                <a:gd name="connsiteX3" fmla="*/ 192314 w 323551"/>
                <a:gd name="connsiteY3" fmla="*/ 0 h 516844"/>
                <a:gd name="connsiteX4" fmla="*/ 156255 w 323551"/>
                <a:gd name="connsiteY4" fmla="*/ 0 h 516844"/>
                <a:gd name="connsiteX5" fmla="*/ 156255 w 323551"/>
                <a:gd name="connsiteY5" fmla="*/ 54088 h 516844"/>
                <a:gd name="connsiteX6" fmla="*/ 120196 w 323551"/>
                <a:gd name="connsiteY6" fmla="*/ 54088 h 516844"/>
                <a:gd name="connsiteX7" fmla="*/ 120196 w 323551"/>
                <a:gd name="connsiteY7" fmla="*/ 0 h 516844"/>
                <a:gd name="connsiteX8" fmla="*/ 84138 w 323551"/>
                <a:gd name="connsiteY8" fmla="*/ 0 h 516844"/>
                <a:gd name="connsiteX9" fmla="*/ 84138 w 323551"/>
                <a:gd name="connsiteY9" fmla="*/ 54088 h 516844"/>
                <a:gd name="connsiteX10" fmla="*/ 0 w 323551"/>
                <a:gd name="connsiteY10" fmla="*/ 54088 h 516844"/>
                <a:gd name="connsiteX11" fmla="*/ 0 w 323551"/>
                <a:gd name="connsiteY11" fmla="*/ 90147 h 516844"/>
                <a:gd name="connsiteX12" fmla="*/ 36059 w 323551"/>
                <a:gd name="connsiteY12" fmla="*/ 90147 h 516844"/>
                <a:gd name="connsiteX13" fmla="*/ 36059 w 323551"/>
                <a:gd name="connsiteY13" fmla="*/ 426697 h 516844"/>
                <a:gd name="connsiteX14" fmla="*/ 0 w 323551"/>
                <a:gd name="connsiteY14" fmla="*/ 426697 h 516844"/>
                <a:gd name="connsiteX15" fmla="*/ 0 w 323551"/>
                <a:gd name="connsiteY15" fmla="*/ 462756 h 516844"/>
                <a:gd name="connsiteX16" fmla="*/ 84138 w 323551"/>
                <a:gd name="connsiteY16" fmla="*/ 462756 h 516844"/>
                <a:gd name="connsiteX17" fmla="*/ 84138 w 323551"/>
                <a:gd name="connsiteY17" fmla="*/ 516845 h 516844"/>
                <a:gd name="connsiteX18" fmla="*/ 120196 w 323551"/>
                <a:gd name="connsiteY18" fmla="*/ 516845 h 516844"/>
                <a:gd name="connsiteX19" fmla="*/ 120196 w 323551"/>
                <a:gd name="connsiteY19" fmla="*/ 462756 h 516844"/>
                <a:gd name="connsiteX20" fmla="*/ 156255 w 323551"/>
                <a:gd name="connsiteY20" fmla="*/ 462756 h 516844"/>
                <a:gd name="connsiteX21" fmla="*/ 156255 w 323551"/>
                <a:gd name="connsiteY21" fmla="*/ 516845 h 516844"/>
                <a:gd name="connsiteX22" fmla="*/ 192314 w 323551"/>
                <a:gd name="connsiteY22" fmla="*/ 516845 h 516844"/>
                <a:gd name="connsiteX23" fmla="*/ 192314 w 323551"/>
                <a:gd name="connsiteY23" fmla="*/ 462756 h 516844"/>
                <a:gd name="connsiteX24" fmla="*/ 204334 w 323551"/>
                <a:gd name="connsiteY24" fmla="*/ 462756 h 516844"/>
                <a:gd name="connsiteX25" fmla="*/ 323547 w 323551"/>
                <a:gd name="connsiteY25" fmla="*/ 341585 h 516844"/>
                <a:gd name="connsiteX26" fmla="*/ 240874 w 323551"/>
                <a:gd name="connsiteY26" fmla="*/ 228373 h 516844"/>
                <a:gd name="connsiteX27" fmla="*/ 168275 w 323551"/>
                <a:gd name="connsiteY27" fmla="*/ 90147 h 516844"/>
                <a:gd name="connsiteX28" fmla="*/ 234383 w 323551"/>
                <a:gd name="connsiteY28" fmla="*/ 156255 h 516844"/>
                <a:gd name="connsiteX29" fmla="*/ 168275 w 323551"/>
                <a:gd name="connsiteY29" fmla="*/ 222363 h 516844"/>
                <a:gd name="connsiteX30" fmla="*/ 72118 w 323551"/>
                <a:gd name="connsiteY30" fmla="*/ 222363 h 516844"/>
                <a:gd name="connsiteX31" fmla="*/ 72118 w 323551"/>
                <a:gd name="connsiteY31" fmla="*/ 90147 h 516844"/>
                <a:gd name="connsiteX32" fmla="*/ 204334 w 323551"/>
                <a:gd name="connsiteY32" fmla="*/ 426697 h 516844"/>
                <a:gd name="connsiteX33" fmla="*/ 72118 w 323551"/>
                <a:gd name="connsiteY33" fmla="*/ 426697 h 516844"/>
                <a:gd name="connsiteX34" fmla="*/ 72118 w 323551"/>
                <a:gd name="connsiteY34" fmla="*/ 258422 h 516844"/>
                <a:gd name="connsiteX35" fmla="*/ 204334 w 323551"/>
                <a:gd name="connsiteY35" fmla="*/ 258422 h 516844"/>
                <a:gd name="connsiteX36" fmla="*/ 288472 w 323551"/>
                <a:gd name="connsiteY36" fmla="*/ 342560 h 516844"/>
                <a:gd name="connsiteX37" fmla="*/ 204334 w 323551"/>
                <a:gd name="connsiteY37" fmla="*/ 426697 h 516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23551" h="516844">
                  <a:moveTo>
                    <a:pt x="240874" y="228373"/>
                  </a:moveTo>
                  <a:cubicBezTo>
                    <a:pt x="280644" y="188347"/>
                    <a:pt x="280438" y="123659"/>
                    <a:pt x="240411" y="83888"/>
                  </a:cubicBezTo>
                  <a:cubicBezTo>
                    <a:pt x="227140" y="70701"/>
                    <a:pt x="210503" y="61413"/>
                    <a:pt x="192314" y="57033"/>
                  </a:cubicBezTo>
                  <a:lnTo>
                    <a:pt x="192314" y="0"/>
                  </a:lnTo>
                  <a:lnTo>
                    <a:pt x="156255" y="0"/>
                  </a:lnTo>
                  <a:lnTo>
                    <a:pt x="156255" y="54088"/>
                  </a:lnTo>
                  <a:lnTo>
                    <a:pt x="120196" y="54088"/>
                  </a:lnTo>
                  <a:lnTo>
                    <a:pt x="120196" y="0"/>
                  </a:lnTo>
                  <a:lnTo>
                    <a:pt x="84138" y="0"/>
                  </a:lnTo>
                  <a:lnTo>
                    <a:pt x="84138" y="54088"/>
                  </a:lnTo>
                  <a:lnTo>
                    <a:pt x="0" y="54088"/>
                  </a:lnTo>
                  <a:lnTo>
                    <a:pt x="0" y="90147"/>
                  </a:lnTo>
                  <a:lnTo>
                    <a:pt x="36059" y="90147"/>
                  </a:lnTo>
                  <a:lnTo>
                    <a:pt x="36059" y="426697"/>
                  </a:lnTo>
                  <a:lnTo>
                    <a:pt x="0" y="426697"/>
                  </a:lnTo>
                  <a:lnTo>
                    <a:pt x="0" y="462756"/>
                  </a:lnTo>
                  <a:lnTo>
                    <a:pt x="84138" y="462756"/>
                  </a:lnTo>
                  <a:lnTo>
                    <a:pt x="84138" y="516845"/>
                  </a:lnTo>
                  <a:lnTo>
                    <a:pt x="120196" y="516845"/>
                  </a:lnTo>
                  <a:lnTo>
                    <a:pt x="120196" y="462756"/>
                  </a:lnTo>
                  <a:lnTo>
                    <a:pt x="156255" y="462756"/>
                  </a:lnTo>
                  <a:lnTo>
                    <a:pt x="156255" y="516845"/>
                  </a:lnTo>
                  <a:lnTo>
                    <a:pt x="192314" y="516845"/>
                  </a:lnTo>
                  <a:lnTo>
                    <a:pt x="192314" y="462756"/>
                  </a:lnTo>
                  <a:lnTo>
                    <a:pt x="204334" y="462756"/>
                  </a:lnTo>
                  <a:cubicBezTo>
                    <a:pt x="270714" y="462216"/>
                    <a:pt x="324088" y="407965"/>
                    <a:pt x="323547" y="341585"/>
                  </a:cubicBezTo>
                  <a:cubicBezTo>
                    <a:pt x="323127" y="290020"/>
                    <a:pt x="289863" y="244469"/>
                    <a:pt x="240874" y="228373"/>
                  </a:cubicBezTo>
                  <a:close/>
                  <a:moveTo>
                    <a:pt x="168275" y="90147"/>
                  </a:moveTo>
                  <a:cubicBezTo>
                    <a:pt x="204785" y="90147"/>
                    <a:pt x="234383" y="119745"/>
                    <a:pt x="234383" y="156255"/>
                  </a:cubicBezTo>
                  <a:cubicBezTo>
                    <a:pt x="234383" y="192766"/>
                    <a:pt x="204785" y="222363"/>
                    <a:pt x="168275" y="222363"/>
                  </a:cubicBezTo>
                  <a:lnTo>
                    <a:pt x="72118" y="222363"/>
                  </a:lnTo>
                  <a:lnTo>
                    <a:pt x="72118" y="90147"/>
                  </a:lnTo>
                  <a:close/>
                  <a:moveTo>
                    <a:pt x="204334" y="426697"/>
                  </a:moveTo>
                  <a:lnTo>
                    <a:pt x="72118" y="426697"/>
                  </a:lnTo>
                  <a:lnTo>
                    <a:pt x="72118" y="258422"/>
                  </a:lnTo>
                  <a:lnTo>
                    <a:pt x="204334" y="258422"/>
                  </a:lnTo>
                  <a:cubicBezTo>
                    <a:pt x="250802" y="258422"/>
                    <a:pt x="288472" y="296092"/>
                    <a:pt x="288472" y="342560"/>
                  </a:cubicBezTo>
                  <a:cubicBezTo>
                    <a:pt x="288472" y="389028"/>
                    <a:pt x="250802" y="426697"/>
                    <a:pt x="204334" y="426697"/>
                  </a:cubicBezTo>
                  <a:close/>
                </a:path>
              </a:pathLst>
            </a:custGeom>
            <a:solidFill>
              <a:srgbClr val="000000"/>
            </a:solidFill>
            <a:ln w="59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2" name="그래픽 63" descr="비트코인">
              <a:extLst>
                <a:ext uri="{FF2B5EF4-FFF2-40B4-BE49-F238E27FC236}">
                  <a16:creationId xmlns:a16="http://schemas.microsoft.com/office/drawing/2014/main" id="{8466CEAB-9A02-4958-AA5B-CF5054149E00}"/>
                </a:ext>
              </a:extLst>
            </p:cNvPr>
            <p:cNvSpPr/>
            <p:nvPr/>
          </p:nvSpPr>
          <p:spPr>
            <a:xfrm flipH="1">
              <a:off x="6136775" y="4397851"/>
              <a:ext cx="343954" cy="347708"/>
            </a:xfrm>
            <a:custGeom>
              <a:avLst/>
              <a:gdLst>
                <a:gd name="connsiteX0" fmla="*/ 240874 w 323551"/>
                <a:gd name="connsiteY0" fmla="*/ 228373 h 516844"/>
                <a:gd name="connsiteX1" fmla="*/ 240411 w 323551"/>
                <a:gd name="connsiteY1" fmla="*/ 83888 h 516844"/>
                <a:gd name="connsiteX2" fmla="*/ 192314 w 323551"/>
                <a:gd name="connsiteY2" fmla="*/ 57033 h 516844"/>
                <a:gd name="connsiteX3" fmla="*/ 192314 w 323551"/>
                <a:gd name="connsiteY3" fmla="*/ 0 h 516844"/>
                <a:gd name="connsiteX4" fmla="*/ 156255 w 323551"/>
                <a:gd name="connsiteY4" fmla="*/ 0 h 516844"/>
                <a:gd name="connsiteX5" fmla="*/ 156255 w 323551"/>
                <a:gd name="connsiteY5" fmla="*/ 54088 h 516844"/>
                <a:gd name="connsiteX6" fmla="*/ 120196 w 323551"/>
                <a:gd name="connsiteY6" fmla="*/ 54088 h 516844"/>
                <a:gd name="connsiteX7" fmla="*/ 120196 w 323551"/>
                <a:gd name="connsiteY7" fmla="*/ 0 h 516844"/>
                <a:gd name="connsiteX8" fmla="*/ 84138 w 323551"/>
                <a:gd name="connsiteY8" fmla="*/ 0 h 516844"/>
                <a:gd name="connsiteX9" fmla="*/ 84138 w 323551"/>
                <a:gd name="connsiteY9" fmla="*/ 54088 h 516844"/>
                <a:gd name="connsiteX10" fmla="*/ 0 w 323551"/>
                <a:gd name="connsiteY10" fmla="*/ 54088 h 516844"/>
                <a:gd name="connsiteX11" fmla="*/ 0 w 323551"/>
                <a:gd name="connsiteY11" fmla="*/ 90147 h 516844"/>
                <a:gd name="connsiteX12" fmla="*/ 36059 w 323551"/>
                <a:gd name="connsiteY12" fmla="*/ 90147 h 516844"/>
                <a:gd name="connsiteX13" fmla="*/ 36059 w 323551"/>
                <a:gd name="connsiteY13" fmla="*/ 426697 h 516844"/>
                <a:gd name="connsiteX14" fmla="*/ 0 w 323551"/>
                <a:gd name="connsiteY14" fmla="*/ 426697 h 516844"/>
                <a:gd name="connsiteX15" fmla="*/ 0 w 323551"/>
                <a:gd name="connsiteY15" fmla="*/ 462756 h 516844"/>
                <a:gd name="connsiteX16" fmla="*/ 84138 w 323551"/>
                <a:gd name="connsiteY16" fmla="*/ 462756 h 516844"/>
                <a:gd name="connsiteX17" fmla="*/ 84138 w 323551"/>
                <a:gd name="connsiteY17" fmla="*/ 516845 h 516844"/>
                <a:gd name="connsiteX18" fmla="*/ 120196 w 323551"/>
                <a:gd name="connsiteY18" fmla="*/ 516845 h 516844"/>
                <a:gd name="connsiteX19" fmla="*/ 120196 w 323551"/>
                <a:gd name="connsiteY19" fmla="*/ 462756 h 516844"/>
                <a:gd name="connsiteX20" fmla="*/ 156255 w 323551"/>
                <a:gd name="connsiteY20" fmla="*/ 462756 h 516844"/>
                <a:gd name="connsiteX21" fmla="*/ 156255 w 323551"/>
                <a:gd name="connsiteY21" fmla="*/ 516845 h 516844"/>
                <a:gd name="connsiteX22" fmla="*/ 192314 w 323551"/>
                <a:gd name="connsiteY22" fmla="*/ 516845 h 516844"/>
                <a:gd name="connsiteX23" fmla="*/ 192314 w 323551"/>
                <a:gd name="connsiteY23" fmla="*/ 462756 h 516844"/>
                <a:gd name="connsiteX24" fmla="*/ 204334 w 323551"/>
                <a:gd name="connsiteY24" fmla="*/ 462756 h 516844"/>
                <a:gd name="connsiteX25" fmla="*/ 323547 w 323551"/>
                <a:gd name="connsiteY25" fmla="*/ 341585 h 516844"/>
                <a:gd name="connsiteX26" fmla="*/ 240874 w 323551"/>
                <a:gd name="connsiteY26" fmla="*/ 228373 h 516844"/>
                <a:gd name="connsiteX27" fmla="*/ 168275 w 323551"/>
                <a:gd name="connsiteY27" fmla="*/ 90147 h 516844"/>
                <a:gd name="connsiteX28" fmla="*/ 234383 w 323551"/>
                <a:gd name="connsiteY28" fmla="*/ 156255 h 516844"/>
                <a:gd name="connsiteX29" fmla="*/ 168275 w 323551"/>
                <a:gd name="connsiteY29" fmla="*/ 222363 h 516844"/>
                <a:gd name="connsiteX30" fmla="*/ 72118 w 323551"/>
                <a:gd name="connsiteY30" fmla="*/ 222363 h 516844"/>
                <a:gd name="connsiteX31" fmla="*/ 72118 w 323551"/>
                <a:gd name="connsiteY31" fmla="*/ 90147 h 516844"/>
                <a:gd name="connsiteX32" fmla="*/ 204334 w 323551"/>
                <a:gd name="connsiteY32" fmla="*/ 426697 h 516844"/>
                <a:gd name="connsiteX33" fmla="*/ 72118 w 323551"/>
                <a:gd name="connsiteY33" fmla="*/ 426697 h 516844"/>
                <a:gd name="connsiteX34" fmla="*/ 72118 w 323551"/>
                <a:gd name="connsiteY34" fmla="*/ 258422 h 516844"/>
                <a:gd name="connsiteX35" fmla="*/ 204334 w 323551"/>
                <a:gd name="connsiteY35" fmla="*/ 258422 h 516844"/>
                <a:gd name="connsiteX36" fmla="*/ 288472 w 323551"/>
                <a:gd name="connsiteY36" fmla="*/ 342560 h 516844"/>
                <a:gd name="connsiteX37" fmla="*/ 204334 w 323551"/>
                <a:gd name="connsiteY37" fmla="*/ 426697 h 516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23551" h="516844">
                  <a:moveTo>
                    <a:pt x="240874" y="228373"/>
                  </a:moveTo>
                  <a:cubicBezTo>
                    <a:pt x="280644" y="188347"/>
                    <a:pt x="280438" y="123659"/>
                    <a:pt x="240411" y="83888"/>
                  </a:cubicBezTo>
                  <a:cubicBezTo>
                    <a:pt x="227140" y="70701"/>
                    <a:pt x="210503" y="61413"/>
                    <a:pt x="192314" y="57033"/>
                  </a:cubicBezTo>
                  <a:lnTo>
                    <a:pt x="192314" y="0"/>
                  </a:lnTo>
                  <a:lnTo>
                    <a:pt x="156255" y="0"/>
                  </a:lnTo>
                  <a:lnTo>
                    <a:pt x="156255" y="54088"/>
                  </a:lnTo>
                  <a:lnTo>
                    <a:pt x="120196" y="54088"/>
                  </a:lnTo>
                  <a:lnTo>
                    <a:pt x="120196" y="0"/>
                  </a:lnTo>
                  <a:lnTo>
                    <a:pt x="84138" y="0"/>
                  </a:lnTo>
                  <a:lnTo>
                    <a:pt x="84138" y="54088"/>
                  </a:lnTo>
                  <a:lnTo>
                    <a:pt x="0" y="54088"/>
                  </a:lnTo>
                  <a:lnTo>
                    <a:pt x="0" y="90147"/>
                  </a:lnTo>
                  <a:lnTo>
                    <a:pt x="36059" y="90147"/>
                  </a:lnTo>
                  <a:lnTo>
                    <a:pt x="36059" y="426697"/>
                  </a:lnTo>
                  <a:lnTo>
                    <a:pt x="0" y="426697"/>
                  </a:lnTo>
                  <a:lnTo>
                    <a:pt x="0" y="462756"/>
                  </a:lnTo>
                  <a:lnTo>
                    <a:pt x="84138" y="462756"/>
                  </a:lnTo>
                  <a:lnTo>
                    <a:pt x="84138" y="516845"/>
                  </a:lnTo>
                  <a:lnTo>
                    <a:pt x="120196" y="516845"/>
                  </a:lnTo>
                  <a:lnTo>
                    <a:pt x="120196" y="462756"/>
                  </a:lnTo>
                  <a:lnTo>
                    <a:pt x="156255" y="462756"/>
                  </a:lnTo>
                  <a:lnTo>
                    <a:pt x="156255" y="516845"/>
                  </a:lnTo>
                  <a:lnTo>
                    <a:pt x="192314" y="516845"/>
                  </a:lnTo>
                  <a:lnTo>
                    <a:pt x="192314" y="462756"/>
                  </a:lnTo>
                  <a:lnTo>
                    <a:pt x="204334" y="462756"/>
                  </a:lnTo>
                  <a:cubicBezTo>
                    <a:pt x="270714" y="462216"/>
                    <a:pt x="324088" y="407965"/>
                    <a:pt x="323547" y="341585"/>
                  </a:cubicBezTo>
                  <a:cubicBezTo>
                    <a:pt x="323127" y="290020"/>
                    <a:pt x="289863" y="244469"/>
                    <a:pt x="240874" y="228373"/>
                  </a:cubicBezTo>
                  <a:close/>
                  <a:moveTo>
                    <a:pt x="168275" y="90147"/>
                  </a:moveTo>
                  <a:cubicBezTo>
                    <a:pt x="204785" y="90147"/>
                    <a:pt x="234383" y="119745"/>
                    <a:pt x="234383" y="156255"/>
                  </a:cubicBezTo>
                  <a:cubicBezTo>
                    <a:pt x="234383" y="192766"/>
                    <a:pt x="204785" y="222363"/>
                    <a:pt x="168275" y="222363"/>
                  </a:cubicBezTo>
                  <a:lnTo>
                    <a:pt x="72118" y="222363"/>
                  </a:lnTo>
                  <a:lnTo>
                    <a:pt x="72118" y="90147"/>
                  </a:lnTo>
                  <a:close/>
                  <a:moveTo>
                    <a:pt x="204334" y="426697"/>
                  </a:moveTo>
                  <a:lnTo>
                    <a:pt x="72118" y="426697"/>
                  </a:lnTo>
                  <a:lnTo>
                    <a:pt x="72118" y="258422"/>
                  </a:lnTo>
                  <a:lnTo>
                    <a:pt x="204334" y="258422"/>
                  </a:lnTo>
                  <a:cubicBezTo>
                    <a:pt x="250802" y="258422"/>
                    <a:pt x="288472" y="296092"/>
                    <a:pt x="288472" y="342560"/>
                  </a:cubicBezTo>
                  <a:cubicBezTo>
                    <a:pt x="288472" y="389028"/>
                    <a:pt x="250802" y="426697"/>
                    <a:pt x="204334" y="426697"/>
                  </a:cubicBezTo>
                  <a:close/>
                </a:path>
              </a:pathLst>
            </a:custGeom>
            <a:solidFill>
              <a:srgbClr val="000000"/>
            </a:solidFill>
            <a:ln w="59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3" name="그래픽 63" descr="비트코인">
              <a:extLst>
                <a:ext uri="{FF2B5EF4-FFF2-40B4-BE49-F238E27FC236}">
                  <a16:creationId xmlns:a16="http://schemas.microsoft.com/office/drawing/2014/main" id="{9436E33E-901F-44C9-85C6-5C8812B24916}"/>
                </a:ext>
              </a:extLst>
            </p:cNvPr>
            <p:cNvSpPr/>
            <p:nvPr/>
          </p:nvSpPr>
          <p:spPr>
            <a:xfrm flipH="1">
              <a:off x="5953287" y="4001781"/>
              <a:ext cx="343954" cy="347708"/>
            </a:xfrm>
            <a:custGeom>
              <a:avLst/>
              <a:gdLst>
                <a:gd name="connsiteX0" fmla="*/ 240874 w 323551"/>
                <a:gd name="connsiteY0" fmla="*/ 228373 h 516844"/>
                <a:gd name="connsiteX1" fmla="*/ 240411 w 323551"/>
                <a:gd name="connsiteY1" fmla="*/ 83888 h 516844"/>
                <a:gd name="connsiteX2" fmla="*/ 192314 w 323551"/>
                <a:gd name="connsiteY2" fmla="*/ 57033 h 516844"/>
                <a:gd name="connsiteX3" fmla="*/ 192314 w 323551"/>
                <a:gd name="connsiteY3" fmla="*/ 0 h 516844"/>
                <a:gd name="connsiteX4" fmla="*/ 156255 w 323551"/>
                <a:gd name="connsiteY4" fmla="*/ 0 h 516844"/>
                <a:gd name="connsiteX5" fmla="*/ 156255 w 323551"/>
                <a:gd name="connsiteY5" fmla="*/ 54088 h 516844"/>
                <a:gd name="connsiteX6" fmla="*/ 120196 w 323551"/>
                <a:gd name="connsiteY6" fmla="*/ 54088 h 516844"/>
                <a:gd name="connsiteX7" fmla="*/ 120196 w 323551"/>
                <a:gd name="connsiteY7" fmla="*/ 0 h 516844"/>
                <a:gd name="connsiteX8" fmla="*/ 84138 w 323551"/>
                <a:gd name="connsiteY8" fmla="*/ 0 h 516844"/>
                <a:gd name="connsiteX9" fmla="*/ 84138 w 323551"/>
                <a:gd name="connsiteY9" fmla="*/ 54088 h 516844"/>
                <a:gd name="connsiteX10" fmla="*/ 0 w 323551"/>
                <a:gd name="connsiteY10" fmla="*/ 54088 h 516844"/>
                <a:gd name="connsiteX11" fmla="*/ 0 w 323551"/>
                <a:gd name="connsiteY11" fmla="*/ 90147 h 516844"/>
                <a:gd name="connsiteX12" fmla="*/ 36059 w 323551"/>
                <a:gd name="connsiteY12" fmla="*/ 90147 h 516844"/>
                <a:gd name="connsiteX13" fmla="*/ 36059 w 323551"/>
                <a:gd name="connsiteY13" fmla="*/ 426697 h 516844"/>
                <a:gd name="connsiteX14" fmla="*/ 0 w 323551"/>
                <a:gd name="connsiteY14" fmla="*/ 426697 h 516844"/>
                <a:gd name="connsiteX15" fmla="*/ 0 w 323551"/>
                <a:gd name="connsiteY15" fmla="*/ 462756 h 516844"/>
                <a:gd name="connsiteX16" fmla="*/ 84138 w 323551"/>
                <a:gd name="connsiteY16" fmla="*/ 462756 h 516844"/>
                <a:gd name="connsiteX17" fmla="*/ 84138 w 323551"/>
                <a:gd name="connsiteY17" fmla="*/ 516845 h 516844"/>
                <a:gd name="connsiteX18" fmla="*/ 120196 w 323551"/>
                <a:gd name="connsiteY18" fmla="*/ 516845 h 516844"/>
                <a:gd name="connsiteX19" fmla="*/ 120196 w 323551"/>
                <a:gd name="connsiteY19" fmla="*/ 462756 h 516844"/>
                <a:gd name="connsiteX20" fmla="*/ 156255 w 323551"/>
                <a:gd name="connsiteY20" fmla="*/ 462756 h 516844"/>
                <a:gd name="connsiteX21" fmla="*/ 156255 w 323551"/>
                <a:gd name="connsiteY21" fmla="*/ 516845 h 516844"/>
                <a:gd name="connsiteX22" fmla="*/ 192314 w 323551"/>
                <a:gd name="connsiteY22" fmla="*/ 516845 h 516844"/>
                <a:gd name="connsiteX23" fmla="*/ 192314 w 323551"/>
                <a:gd name="connsiteY23" fmla="*/ 462756 h 516844"/>
                <a:gd name="connsiteX24" fmla="*/ 204334 w 323551"/>
                <a:gd name="connsiteY24" fmla="*/ 462756 h 516844"/>
                <a:gd name="connsiteX25" fmla="*/ 323547 w 323551"/>
                <a:gd name="connsiteY25" fmla="*/ 341585 h 516844"/>
                <a:gd name="connsiteX26" fmla="*/ 240874 w 323551"/>
                <a:gd name="connsiteY26" fmla="*/ 228373 h 516844"/>
                <a:gd name="connsiteX27" fmla="*/ 168275 w 323551"/>
                <a:gd name="connsiteY27" fmla="*/ 90147 h 516844"/>
                <a:gd name="connsiteX28" fmla="*/ 234383 w 323551"/>
                <a:gd name="connsiteY28" fmla="*/ 156255 h 516844"/>
                <a:gd name="connsiteX29" fmla="*/ 168275 w 323551"/>
                <a:gd name="connsiteY29" fmla="*/ 222363 h 516844"/>
                <a:gd name="connsiteX30" fmla="*/ 72118 w 323551"/>
                <a:gd name="connsiteY30" fmla="*/ 222363 h 516844"/>
                <a:gd name="connsiteX31" fmla="*/ 72118 w 323551"/>
                <a:gd name="connsiteY31" fmla="*/ 90147 h 516844"/>
                <a:gd name="connsiteX32" fmla="*/ 204334 w 323551"/>
                <a:gd name="connsiteY32" fmla="*/ 426697 h 516844"/>
                <a:gd name="connsiteX33" fmla="*/ 72118 w 323551"/>
                <a:gd name="connsiteY33" fmla="*/ 426697 h 516844"/>
                <a:gd name="connsiteX34" fmla="*/ 72118 w 323551"/>
                <a:gd name="connsiteY34" fmla="*/ 258422 h 516844"/>
                <a:gd name="connsiteX35" fmla="*/ 204334 w 323551"/>
                <a:gd name="connsiteY35" fmla="*/ 258422 h 516844"/>
                <a:gd name="connsiteX36" fmla="*/ 288472 w 323551"/>
                <a:gd name="connsiteY36" fmla="*/ 342560 h 516844"/>
                <a:gd name="connsiteX37" fmla="*/ 204334 w 323551"/>
                <a:gd name="connsiteY37" fmla="*/ 426697 h 516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23551" h="516844">
                  <a:moveTo>
                    <a:pt x="240874" y="228373"/>
                  </a:moveTo>
                  <a:cubicBezTo>
                    <a:pt x="280644" y="188347"/>
                    <a:pt x="280438" y="123659"/>
                    <a:pt x="240411" y="83888"/>
                  </a:cubicBezTo>
                  <a:cubicBezTo>
                    <a:pt x="227140" y="70701"/>
                    <a:pt x="210503" y="61413"/>
                    <a:pt x="192314" y="57033"/>
                  </a:cubicBezTo>
                  <a:lnTo>
                    <a:pt x="192314" y="0"/>
                  </a:lnTo>
                  <a:lnTo>
                    <a:pt x="156255" y="0"/>
                  </a:lnTo>
                  <a:lnTo>
                    <a:pt x="156255" y="54088"/>
                  </a:lnTo>
                  <a:lnTo>
                    <a:pt x="120196" y="54088"/>
                  </a:lnTo>
                  <a:lnTo>
                    <a:pt x="120196" y="0"/>
                  </a:lnTo>
                  <a:lnTo>
                    <a:pt x="84138" y="0"/>
                  </a:lnTo>
                  <a:lnTo>
                    <a:pt x="84138" y="54088"/>
                  </a:lnTo>
                  <a:lnTo>
                    <a:pt x="0" y="54088"/>
                  </a:lnTo>
                  <a:lnTo>
                    <a:pt x="0" y="90147"/>
                  </a:lnTo>
                  <a:lnTo>
                    <a:pt x="36059" y="90147"/>
                  </a:lnTo>
                  <a:lnTo>
                    <a:pt x="36059" y="426697"/>
                  </a:lnTo>
                  <a:lnTo>
                    <a:pt x="0" y="426697"/>
                  </a:lnTo>
                  <a:lnTo>
                    <a:pt x="0" y="462756"/>
                  </a:lnTo>
                  <a:lnTo>
                    <a:pt x="84138" y="462756"/>
                  </a:lnTo>
                  <a:lnTo>
                    <a:pt x="84138" y="516845"/>
                  </a:lnTo>
                  <a:lnTo>
                    <a:pt x="120196" y="516845"/>
                  </a:lnTo>
                  <a:lnTo>
                    <a:pt x="120196" y="462756"/>
                  </a:lnTo>
                  <a:lnTo>
                    <a:pt x="156255" y="462756"/>
                  </a:lnTo>
                  <a:lnTo>
                    <a:pt x="156255" y="516845"/>
                  </a:lnTo>
                  <a:lnTo>
                    <a:pt x="192314" y="516845"/>
                  </a:lnTo>
                  <a:lnTo>
                    <a:pt x="192314" y="462756"/>
                  </a:lnTo>
                  <a:lnTo>
                    <a:pt x="204334" y="462756"/>
                  </a:lnTo>
                  <a:cubicBezTo>
                    <a:pt x="270714" y="462216"/>
                    <a:pt x="324088" y="407965"/>
                    <a:pt x="323547" y="341585"/>
                  </a:cubicBezTo>
                  <a:cubicBezTo>
                    <a:pt x="323127" y="290020"/>
                    <a:pt x="289863" y="244469"/>
                    <a:pt x="240874" y="228373"/>
                  </a:cubicBezTo>
                  <a:close/>
                  <a:moveTo>
                    <a:pt x="168275" y="90147"/>
                  </a:moveTo>
                  <a:cubicBezTo>
                    <a:pt x="204785" y="90147"/>
                    <a:pt x="234383" y="119745"/>
                    <a:pt x="234383" y="156255"/>
                  </a:cubicBezTo>
                  <a:cubicBezTo>
                    <a:pt x="234383" y="192766"/>
                    <a:pt x="204785" y="222363"/>
                    <a:pt x="168275" y="222363"/>
                  </a:cubicBezTo>
                  <a:lnTo>
                    <a:pt x="72118" y="222363"/>
                  </a:lnTo>
                  <a:lnTo>
                    <a:pt x="72118" y="90147"/>
                  </a:lnTo>
                  <a:close/>
                  <a:moveTo>
                    <a:pt x="204334" y="426697"/>
                  </a:moveTo>
                  <a:lnTo>
                    <a:pt x="72118" y="426697"/>
                  </a:lnTo>
                  <a:lnTo>
                    <a:pt x="72118" y="258422"/>
                  </a:lnTo>
                  <a:lnTo>
                    <a:pt x="204334" y="258422"/>
                  </a:lnTo>
                  <a:cubicBezTo>
                    <a:pt x="250802" y="258422"/>
                    <a:pt x="288472" y="296092"/>
                    <a:pt x="288472" y="342560"/>
                  </a:cubicBezTo>
                  <a:cubicBezTo>
                    <a:pt x="288472" y="389028"/>
                    <a:pt x="250802" y="426697"/>
                    <a:pt x="204334" y="426697"/>
                  </a:cubicBezTo>
                  <a:close/>
                </a:path>
              </a:pathLst>
            </a:custGeom>
            <a:solidFill>
              <a:srgbClr val="000000"/>
            </a:solidFill>
            <a:ln w="59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ACF8EB6A-8EE1-4E0B-88B1-0AD097A53888}"/>
              </a:ext>
            </a:extLst>
          </p:cNvPr>
          <p:cNvSpPr txBox="1"/>
          <p:nvPr/>
        </p:nvSpPr>
        <p:spPr>
          <a:xfrm>
            <a:off x="1143315" y="1783688"/>
            <a:ext cx="11757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BAZ Token</a:t>
            </a:r>
            <a:endParaRPr lang="ko-KR" altLang="en-US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FA16F93-6F65-4FA8-800F-159839A79C9D}"/>
              </a:ext>
            </a:extLst>
          </p:cNvPr>
          <p:cNvSpPr txBox="1"/>
          <p:nvPr/>
        </p:nvSpPr>
        <p:spPr>
          <a:xfrm>
            <a:off x="3017154" y="995496"/>
            <a:ext cx="505699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이름 </a:t>
            </a:r>
            <a:r>
              <a:rPr lang="en-US" altLang="ko-KR" b="1" dirty="0"/>
              <a:t>: BAZ Token</a:t>
            </a:r>
          </a:p>
          <a:p>
            <a:r>
              <a:rPr lang="ko-KR" altLang="en-US" b="1" dirty="0"/>
              <a:t>심볼 </a:t>
            </a:r>
            <a:r>
              <a:rPr lang="en-US" altLang="ko-KR" b="1" dirty="0"/>
              <a:t>: BAZ </a:t>
            </a:r>
          </a:p>
          <a:p>
            <a:r>
              <a:rPr lang="ko-KR" altLang="en-US" b="1" dirty="0"/>
              <a:t>단위 </a:t>
            </a:r>
            <a:r>
              <a:rPr lang="en-US" altLang="ko-KR" b="1" dirty="0"/>
              <a:t>: 1</a:t>
            </a:r>
          </a:p>
          <a:p>
            <a:r>
              <a:rPr lang="ko-KR" altLang="en-US" b="1" dirty="0"/>
              <a:t>종류 </a:t>
            </a:r>
            <a:r>
              <a:rPr lang="en-US" altLang="ko-KR" b="1" dirty="0"/>
              <a:t>: </a:t>
            </a:r>
            <a:r>
              <a:rPr lang="ko-KR" altLang="en-US" b="1" dirty="0"/>
              <a:t>증권형 토큰 </a:t>
            </a:r>
            <a:r>
              <a:rPr lang="en-US" altLang="ko-KR" b="1" dirty="0"/>
              <a:t>(DAI)</a:t>
            </a:r>
          </a:p>
          <a:p>
            <a:r>
              <a:rPr lang="ko-KR" altLang="en-US" b="1" dirty="0"/>
              <a:t>설명 </a:t>
            </a:r>
            <a:r>
              <a:rPr lang="en-US" altLang="ko-KR" b="1" dirty="0"/>
              <a:t>: </a:t>
            </a:r>
            <a:r>
              <a:rPr lang="ko-KR" altLang="en-US" b="1" dirty="0"/>
              <a:t>지분 소유권 </a:t>
            </a:r>
            <a:r>
              <a:rPr lang="en-US" altLang="ko-KR" b="1" dirty="0"/>
              <a:t>,</a:t>
            </a:r>
            <a:r>
              <a:rPr lang="ko-KR" altLang="en-US" b="1" dirty="0"/>
              <a:t> 수익금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2186CEFD-0297-42F8-A3D5-060AEB9FDA66}"/>
              </a:ext>
            </a:extLst>
          </p:cNvPr>
          <p:cNvGrpSpPr/>
          <p:nvPr/>
        </p:nvGrpSpPr>
        <p:grpSpPr>
          <a:xfrm>
            <a:off x="1408085" y="2853831"/>
            <a:ext cx="753675" cy="743778"/>
            <a:chOff x="5727054" y="4001781"/>
            <a:chExt cx="753675" cy="743778"/>
          </a:xfrm>
        </p:grpSpPr>
        <p:sp>
          <p:nvSpPr>
            <p:cNvPr id="25" name="그래픽 63" descr="비트코인">
              <a:extLst>
                <a:ext uri="{FF2B5EF4-FFF2-40B4-BE49-F238E27FC236}">
                  <a16:creationId xmlns:a16="http://schemas.microsoft.com/office/drawing/2014/main" id="{DB038412-13C5-4BF8-B52A-8E788FDA59D1}"/>
                </a:ext>
              </a:extLst>
            </p:cNvPr>
            <p:cNvSpPr/>
            <p:nvPr/>
          </p:nvSpPr>
          <p:spPr>
            <a:xfrm flipH="1">
              <a:off x="5727054" y="4395877"/>
              <a:ext cx="343954" cy="347708"/>
            </a:xfrm>
            <a:custGeom>
              <a:avLst/>
              <a:gdLst>
                <a:gd name="connsiteX0" fmla="*/ 240874 w 323551"/>
                <a:gd name="connsiteY0" fmla="*/ 228373 h 516844"/>
                <a:gd name="connsiteX1" fmla="*/ 240411 w 323551"/>
                <a:gd name="connsiteY1" fmla="*/ 83888 h 516844"/>
                <a:gd name="connsiteX2" fmla="*/ 192314 w 323551"/>
                <a:gd name="connsiteY2" fmla="*/ 57033 h 516844"/>
                <a:gd name="connsiteX3" fmla="*/ 192314 w 323551"/>
                <a:gd name="connsiteY3" fmla="*/ 0 h 516844"/>
                <a:gd name="connsiteX4" fmla="*/ 156255 w 323551"/>
                <a:gd name="connsiteY4" fmla="*/ 0 h 516844"/>
                <a:gd name="connsiteX5" fmla="*/ 156255 w 323551"/>
                <a:gd name="connsiteY5" fmla="*/ 54088 h 516844"/>
                <a:gd name="connsiteX6" fmla="*/ 120196 w 323551"/>
                <a:gd name="connsiteY6" fmla="*/ 54088 h 516844"/>
                <a:gd name="connsiteX7" fmla="*/ 120196 w 323551"/>
                <a:gd name="connsiteY7" fmla="*/ 0 h 516844"/>
                <a:gd name="connsiteX8" fmla="*/ 84138 w 323551"/>
                <a:gd name="connsiteY8" fmla="*/ 0 h 516844"/>
                <a:gd name="connsiteX9" fmla="*/ 84138 w 323551"/>
                <a:gd name="connsiteY9" fmla="*/ 54088 h 516844"/>
                <a:gd name="connsiteX10" fmla="*/ 0 w 323551"/>
                <a:gd name="connsiteY10" fmla="*/ 54088 h 516844"/>
                <a:gd name="connsiteX11" fmla="*/ 0 w 323551"/>
                <a:gd name="connsiteY11" fmla="*/ 90147 h 516844"/>
                <a:gd name="connsiteX12" fmla="*/ 36059 w 323551"/>
                <a:gd name="connsiteY12" fmla="*/ 90147 h 516844"/>
                <a:gd name="connsiteX13" fmla="*/ 36059 w 323551"/>
                <a:gd name="connsiteY13" fmla="*/ 426697 h 516844"/>
                <a:gd name="connsiteX14" fmla="*/ 0 w 323551"/>
                <a:gd name="connsiteY14" fmla="*/ 426697 h 516844"/>
                <a:gd name="connsiteX15" fmla="*/ 0 w 323551"/>
                <a:gd name="connsiteY15" fmla="*/ 462756 h 516844"/>
                <a:gd name="connsiteX16" fmla="*/ 84138 w 323551"/>
                <a:gd name="connsiteY16" fmla="*/ 462756 h 516844"/>
                <a:gd name="connsiteX17" fmla="*/ 84138 w 323551"/>
                <a:gd name="connsiteY17" fmla="*/ 516845 h 516844"/>
                <a:gd name="connsiteX18" fmla="*/ 120196 w 323551"/>
                <a:gd name="connsiteY18" fmla="*/ 516845 h 516844"/>
                <a:gd name="connsiteX19" fmla="*/ 120196 w 323551"/>
                <a:gd name="connsiteY19" fmla="*/ 462756 h 516844"/>
                <a:gd name="connsiteX20" fmla="*/ 156255 w 323551"/>
                <a:gd name="connsiteY20" fmla="*/ 462756 h 516844"/>
                <a:gd name="connsiteX21" fmla="*/ 156255 w 323551"/>
                <a:gd name="connsiteY21" fmla="*/ 516845 h 516844"/>
                <a:gd name="connsiteX22" fmla="*/ 192314 w 323551"/>
                <a:gd name="connsiteY22" fmla="*/ 516845 h 516844"/>
                <a:gd name="connsiteX23" fmla="*/ 192314 w 323551"/>
                <a:gd name="connsiteY23" fmla="*/ 462756 h 516844"/>
                <a:gd name="connsiteX24" fmla="*/ 204334 w 323551"/>
                <a:gd name="connsiteY24" fmla="*/ 462756 h 516844"/>
                <a:gd name="connsiteX25" fmla="*/ 323547 w 323551"/>
                <a:gd name="connsiteY25" fmla="*/ 341585 h 516844"/>
                <a:gd name="connsiteX26" fmla="*/ 240874 w 323551"/>
                <a:gd name="connsiteY26" fmla="*/ 228373 h 516844"/>
                <a:gd name="connsiteX27" fmla="*/ 168275 w 323551"/>
                <a:gd name="connsiteY27" fmla="*/ 90147 h 516844"/>
                <a:gd name="connsiteX28" fmla="*/ 234383 w 323551"/>
                <a:gd name="connsiteY28" fmla="*/ 156255 h 516844"/>
                <a:gd name="connsiteX29" fmla="*/ 168275 w 323551"/>
                <a:gd name="connsiteY29" fmla="*/ 222363 h 516844"/>
                <a:gd name="connsiteX30" fmla="*/ 72118 w 323551"/>
                <a:gd name="connsiteY30" fmla="*/ 222363 h 516844"/>
                <a:gd name="connsiteX31" fmla="*/ 72118 w 323551"/>
                <a:gd name="connsiteY31" fmla="*/ 90147 h 516844"/>
                <a:gd name="connsiteX32" fmla="*/ 204334 w 323551"/>
                <a:gd name="connsiteY32" fmla="*/ 426697 h 516844"/>
                <a:gd name="connsiteX33" fmla="*/ 72118 w 323551"/>
                <a:gd name="connsiteY33" fmla="*/ 426697 h 516844"/>
                <a:gd name="connsiteX34" fmla="*/ 72118 w 323551"/>
                <a:gd name="connsiteY34" fmla="*/ 258422 h 516844"/>
                <a:gd name="connsiteX35" fmla="*/ 204334 w 323551"/>
                <a:gd name="connsiteY35" fmla="*/ 258422 h 516844"/>
                <a:gd name="connsiteX36" fmla="*/ 288472 w 323551"/>
                <a:gd name="connsiteY36" fmla="*/ 342560 h 516844"/>
                <a:gd name="connsiteX37" fmla="*/ 204334 w 323551"/>
                <a:gd name="connsiteY37" fmla="*/ 426697 h 516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23551" h="516844">
                  <a:moveTo>
                    <a:pt x="240874" y="228373"/>
                  </a:moveTo>
                  <a:cubicBezTo>
                    <a:pt x="280644" y="188347"/>
                    <a:pt x="280438" y="123659"/>
                    <a:pt x="240411" y="83888"/>
                  </a:cubicBezTo>
                  <a:cubicBezTo>
                    <a:pt x="227140" y="70701"/>
                    <a:pt x="210503" y="61413"/>
                    <a:pt x="192314" y="57033"/>
                  </a:cubicBezTo>
                  <a:lnTo>
                    <a:pt x="192314" y="0"/>
                  </a:lnTo>
                  <a:lnTo>
                    <a:pt x="156255" y="0"/>
                  </a:lnTo>
                  <a:lnTo>
                    <a:pt x="156255" y="54088"/>
                  </a:lnTo>
                  <a:lnTo>
                    <a:pt x="120196" y="54088"/>
                  </a:lnTo>
                  <a:lnTo>
                    <a:pt x="120196" y="0"/>
                  </a:lnTo>
                  <a:lnTo>
                    <a:pt x="84138" y="0"/>
                  </a:lnTo>
                  <a:lnTo>
                    <a:pt x="84138" y="54088"/>
                  </a:lnTo>
                  <a:lnTo>
                    <a:pt x="0" y="54088"/>
                  </a:lnTo>
                  <a:lnTo>
                    <a:pt x="0" y="90147"/>
                  </a:lnTo>
                  <a:lnTo>
                    <a:pt x="36059" y="90147"/>
                  </a:lnTo>
                  <a:lnTo>
                    <a:pt x="36059" y="426697"/>
                  </a:lnTo>
                  <a:lnTo>
                    <a:pt x="0" y="426697"/>
                  </a:lnTo>
                  <a:lnTo>
                    <a:pt x="0" y="462756"/>
                  </a:lnTo>
                  <a:lnTo>
                    <a:pt x="84138" y="462756"/>
                  </a:lnTo>
                  <a:lnTo>
                    <a:pt x="84138" y="516845"/>
                  </a:lnTo>
                  <a:lnTo>
                    <a:pt x="120196" y="516845"/>
                  </a:lnTo>
                  <a:lnTo>
                    <a:pt x="120196" y="462756"/>
                  </a:lnTo>
                  <a:lnTo>
                    <a:pt x="156255" y="462756"/>
                  </a:lnTo>
                  <a:lnTo>
                    <a:pt x="156255" y="516845"/>
                  </a:lnTo>
                  <a:lnTo>
                    <a:pt x="192314" y="516845"/>
                  </a:lnTo>
                  <a:lnTo>
                    <a:pt x="192314" y="462756"/>
                  </a:lnTo>
                  <a:lnTo>
                    <a:pt x="204334" y="462756"/>
                  </a:lnTo>
                  <a:cubicBezTo>
                    <a:pt x="270714" y="462216"/>
                    <a:pt x="324088" y="407965"/>
                    <a:pt x="323547" y="341585"/>
                  </a:cubicBezTo>
                  <a:cubicBezTo>
                    <a:pt x="323127" y="290020"/>
                    <a:pt x="289863" y="244469"/>
                    <a:pt x="240874" y="228373"/>
                  </a:cubicBezTo>
                  <a:close/>
                  <a:moveTo>
                    <a:pt x="168275" y="90147"/>
                  </a:moveTo>
                  <a:cubicBezTo>
                    <a:pt x="204785" y="90147"/>
                    <a:pt x="234383" y="119745"/>
                    <a:pt x="234383" y="156255"/>
                  </a:cubicBezTo>
                  <a:cubicBezTo>
                    <a:pt x="234383" y="192766"/>
                    <a:pt x="204785" y="222363"/>
                    <a:pt x="168275" y="222363"/>
                  </a:cubicBezTo>
                  <a:lnTo>
                    <a:pt x="72118" y="222363"/>
                  </a:lnTo>
                  <a:lnTo>
                    <a:pt x="72118" y="90147"/>
                  </a:lnTo>
                  <a:close/>
                  <a:moveTo>
                    <a:pt x="204334" y="426697"/>
                  </a:moveTo>
                  <a:lnTo>
                    <a:pt x="72118" y="426697"/>
                  </a:lnTo>
                  <a:lnTo>
                    <a:pt x="72118" y="258422"/>
                  </a:lnTo>
                  <a:lnTo>
                    <a:pt x="204334" y="258422"/>
                  </a:lnTo>
                  <a:cubicBezTo>
                    <a:pt x="250802" y="258422"/>
                    <a:pt x="288472" y="296092"/>
                    <a:pt x="288472" y="342560"/>
                  </a:cubicBezTo>
                  <a:cubicBezTo>
                    <a:pt x="288472" y="389028"/>
                    <a:pt x="250802" y="426697"/>
                    <a:pt x="204334" y="426697"/>
                  </a:cubicBezTo>
                  <a:close/>
                </a:path>
              </a:pathLst>
            </a:custGeom>
            <a:solidFill>
              <a:srgbClr val="000000"/>
            </a:solidFill>
            <a:ln w="59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6" name="그래픽 63" descr="비트코인">
              <a:extLst>
                <a:ext uri="{FF2B5EF4-FFF2-40B4-BE49-F238E27FC236}">
                  <a16:creationId xmlns:a16="http://schemas.microsoft.com/office/drawing/2014/main" id="{A42D8E42-9922-4570-AD92-A0535483F034}"/>
                </a:ext>
              </a:extLst>
            </p:cNvPr>
            <p:cNvSpPr/>
            <p:nvPr/>
          </p:nvSpPr>
          <p:spPr>
            <a:xfrm flipH="1">
              <a:off x="6136775" y="4397851"/>
              <a:ext cx="343954" cy="347708"/>
            </a:xfrm>
            <a:custGeom>
              <a:avLst/>
              <a:gdLst>
                <a:gd name="connsiteX0" fmla="*/ 240874 w 323551"/>
                <a:gd name="connsiteY0" fmla="*/ 228373 h 516844"/>
                <a:gd name="connsiteX1" fmla="*/ 240411 w 323551"/>
                <a:gd name="connsiteY1" fmla="*/ 83888 h 516844"/>
                <a:gd name="connsiteX2" fmla="*/ 192314 w 323551"/>
                <a:gd name="connsiteY2" fmla="*/ 57033 h 516844"/>
                <a:gd name="connsiteX3" fmla="*/ 192314 w 323551"/>
                <a:gd name="connsiteY3" fmla="*/ 0 h 516844"/>
                <a:gd name="connsiteX4" fmla="*/ 156255 w 323551"/>
                <a:gd name="connsiteY4" fmla="*/ 0 h 516844"/>
                <a:gd name="connsiteX5" fmla="*/ 156255 w 323551"/>
                <a:gd name="connsiteY5" fmla="*/ 54088 h 516844"/>
                <a:gd name="connsiteX6" fmla="*/ 120196 w 323551"/>
                <a:gd name="connsiteY6" fmla="*/ 54088 h 516844"/>
                <a:gd name="connsiteX7" fmla="*/ 120196 w 323551"/>
                <a:gd name="connsiteY7" fmla="*/ 0 h 516844"/>
                <a:gd name="connsiteX8" fmla="*/ 84138 w 323551"/>
                <a:gd name="connsiteY8" fmla="*/ 0 h 516844"/>
                <a:gd name="connsiteX9" fmla="*/ 84138 w 323551"/>
                <a:gd name="connsiteY9" fmla="*/ 54088 h 516844"/>
                <a:gd name="connsiteX10" fmla="*/ 0 w 323551"/>
                <a:gd name="connsiteY10" fmla="*/ 54088 h 516844"/>
                <a:gd name="connsiteX11" fmla="*/ 0 w 323551"/>
                <a:gd name="connsiteY11" fmla="*/ 90147 h 516844"/>
                <a:gd name="connsiteX12" fmla="*/ 36059 w 323551"/>
                <a:gd name="connsiteY12" fmla="*/ 90147 h 516844"/>
                <a:gd name="connsiteX13" fmla="*/ 36059 w 323551"/>
                <a:gd name="connsiteY13" fmla="*/ 426697 h 516844"/>
                <a:gd name="connsiteX14" fmla="*/ 0 w 323551"/>
                <a:gd name="connsiteY14" fmla="*/ 426697 h 516844"/>
                <a:gd name="connsiteX15" fmla="*/ 0 w 323551"/>
                <a:gd name="connsiteY15" fmla="*/ 462756 h 516844"/>
                <a:gd name="connsiteX16" fmla="*/ 84138 w 323551"/>
                <a:gd name="connsiteY16" fmla="*/ 462756 h 516844"/>
                <a:gd name="connsiteX17" fmla="*/ 84138 w 323551"/>
                <a:gd name="connsiteY17" fmla="*/ 516845 h 516844"/>
                <a:gd name="connsiteX18" fmla="*/ 120196 w 323551"/>
                <a:gd name="connsiteY18" fmla="*/ 516845 h 516844"/>
                <a:gd name="connsiteX19" fmla="*/ 120196 w 323551"/>
                <a:gd name="connsiteY19" fmla="*/ 462756 h 516844"/>
                <a:gd name="connsiteX20" fmla="*/ 156255 w 323551"/>
                <a:gd name="connsiteY20" fmla="*/ 462756 h 516844"/>
                <a:gd name="connsiteX21" fmla="*/ 156255 w 323551"/>
                <a:gd name="connsiteY21" fmla="*/ 516845 h 516844"/>
                <a:gd name="connsiteX22" fmla="*/ 192314 w 323551"/>
                <a:gd name="connsiteY22" fmla="*/ 516845 h 516844"/>
                <a:gd name="connsiteX23" fmla="*/ 192314 w 323551"/>
                <a:gd name="connsiteY23" fmla="*/ 462756 h 516844"/>
                <a:gd name="connsiteX24" fmla="*/ 204334 w 323551"/>
                <a:gd name="connsiteY24" fmla="*/ 462756 h 516844"/>
                <a:gd name="connsiteX25" fmla="*/ 323547 w 323551"/>
                <a:gd name="connsiteY25" fmla="*/ 341585 h 516844"/>
                <a:gd name="connsiteX26" fmla="*/ 240874 w 323551"/>
                <a:gd name="connsiteY26" fmla="*/ 228373 h 516844"/>
                <a:gd name="connsiteX27" fmla="*/ 168275 w 323551"/>
                <a:gd name="connsiteY27" fmla="*/ 90147 h 516844"/>
                <a:gd name="connsiteX28" fmla="*/ 234383 w 323551"/>
                <a:gd name="connsiteY28" fmla="*/ 156255 h 516844"/>
                <a:gd name="connsiteX29" fmla="*/ 168275 w 323551"/>
                <a:gd name="connsiteY29" fmla="*/ 222363 h 516844"/>
                <a:gd name="connsiteX30" fmla="*/ 72118 w 323551"/>
                <a:gd name="connsiteY30" fmla="*/ 222363 h 516844"/>
                <a:gd name="connsiteX31" fmla="*/ 72118 w 323551"/>
                <a:gd name="connsiteY31" fmla="*/ 90147 h 516844"/>
                <a:gd name="connsiteX32" fmla="*/ 204334 w 323551"/>
                <a:gd name="connsiteY32" fmla="*/ 426697 h 516844"/>
                <a:gd name="connsiteX33" fmla="*/ 72118 w 323551"/>
                <a:gd name="connsiteY33" fmla="*/ 426697 h 516844"/>
                <a:gd name="connsiteX34" fmla="*/ 72118 w 323551"/>
                <a:gd name="connsiteY34" fmla="*/ 258422 h 516844"/>
                <a:gd name="connsiteX35" fmla="*/ 204334 w 323551"/>
                <a:gd name="connsiteY35" fmla="*/ 258422 h 516844"/>
                <a:gd name="connsiteX36" fmla="*/ 288472 w 323551"/>
                <a:gd name="connsiteY36" fmla="*/ 342560 h 516844"/>
                <a:gd name="connsiteX37" fmla="*/ 204334 w 323551"/>
                <a:gd name="connsiteY37" fmla="*/ 426697 h 516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23551" h="516844">
                  <a:moveTo>
                    <a:pt x="240874" y="228373"/>
                  </a:moveTo>
                  <a:cubicBezTo>
                    <a:pt x="280644" y="188347"/>
                    <a:pt x="280438" y="123659"/>
                    <a:pt x="240411" y="83888"/>
                  </a:cubicBezTo>
                  <a:cubicBezTo>
                    <a:pt x="227140" y="70701"/>
                    <a:pt x="210503" y="61413"/>
                    <a:pt x="192314" y="57033"/>
                  </a:cubicBezTo>
                  <a:lnTo>
                    <a:pt x="192314" y="0"/>
                  </a:lnTo>
                  <a:lnTo>
                    <a:pt x="156255" y="0"/>
                  </a:lnTo>
                  <a:lnTo>
                    <a:pt x="156255" y="54088"/>
                  </a:lnTo>
                  <a:lnTo>
                    <a:pt x="120196" y="54088"/>
                  </a:lnTo>
                  <a:lnTo>
                    <a:pt x="120196" y="0"/>
                  </a:lnTo>
                  <a:lnTo>
                    <a:pt x="84138" y="0"/>
                  </a:lnTo>
                  <a:lnTo>
                    <a:pt x="84138" y="54088"/>
                  </a:lnTo>
                  <a:lnTo>
                    <a:pt x="0" y="54088"/>
                  </a:lnTo>
                  <a:lnTo>
                    <a:pt x="0" y="90147"/>
                  </a:lnTo>
                  <a:lnTo>
                    <a:pt x="36059" y="90147"/>
                  </a:lnTo>
                  <a:lnTo>
                    <a:pt x="36059" y="426697"/>
                  </a:lnTo>
                  <a:lnTo>
                    <a:pt x="0" y="426697"/>
                  </a:lnTo>
                  <a:lnTo>
                    <a:pt x="0" y="462756"/>
                  </a:lnTo>
                  <a:lnTo>
                    <a:pt x="84138" y="462756"/>
                  </a:lnTo>
                  <a:lnTo>
                    <a:pt x="84138" y="516845"/>
                  </a:lnTo>
                  <a:lnTo>
                    <a:pt x="120196" y="516845"/>
                  </a:lnTo>
                  <a:lnTo>
                    <a:pt x="120196" y="462756"/>
                  </a:lnTo>
                  <a:lnTo>
                    <a:pt x="156255" y="462756"/>
                  </a:lnTo>
                  <a:lnTo>
                    <a:pt x="156255" y="516845"/>
                  </a:lnTo>
                  <a:lnTo>
                    <a:pt x="192314" y="516845"/>
                  </a:lnTo>
                  <a:lnTo>
                    <a:pt x="192314" y="462756"/>
                  </a:lnTo>
                  <a:lnTo>
                    <a:pt x="204334" y="462756"/>
                  </a:lnTo>
                  <a:cubicBezTo>
                    <a:pt x="270714" y="462216"/>
                    <a:pt x="324088" y="407965"/>
                    <a:pt x="323547" y="341585"/>
                  </a:cubicBezTo>
                  <a:cubicBezTo>
                    <a:pt x="323127" y="290020"/>
                    <a:pt x="289863" y="244469"/>
                    <a:pt x="240874" y="228373"/>
                  </a:cubicBezTo>
                  <a:close/>
                  <a:moveTo>
                    <a:pt x="168275" y="90147"/>
                  </a:moveTo>
                  <a:cubicBezTo>
                    <a:pt x="204785" y="90147"/>
                    <a:pt x="234383" y="119745"/>
                    <a:pt x="234383" y="156255"/>
                  </a:cubicBezTo>
                  <a:cubicBezTo>
                    <a:pt x="234383" y="192766"/>
                    <a:pt x="204785" y="222363"/>
                    <a:pt x="168275" y="222363"/>
                  </a:cubicBezTo>
                  <a:lnTo>
                    <a:pt x="72118" y="222363"/>
                  </a:lnTo>
                  <a:lnTo>
                    <a:pt x="72118" y="90147"/>
                  </a:lnTo>
                  <a:close/>
                  <a:moveTo>
                    <a:pt x="204334" y="426697"/>
                  </a:moveTo>
                  <a:lnTo>
                    <a:pt x="72118" y="426697"/>
                  </a:lnTo>
                  <a:lnTo>
                    <a:pt x="72118" y="258422"/>
                  </a:lnTo>
                  <a:lnTo>
                    <a:pt x="204334" y="258422"/>
                  </a:lnTo>
                  <a:cubicBezTo>
                    <a:pt x="250802" y="258422"/>
                    <a:pt x="288472" y="296092"/>
                    <a:pt x="288472" y="342560"/>
                  </a:cubicBezTo>
                  <a:cubicBezTo>
                    <a:pt x="288472" y="389028"/>
                    <a:pt x="250802" y="426697"/>
                    <a:pt x="204334" y="426697"/>
                  </a:cubicBezTo>
                  <a:close/>
                </a:path>
              </a:pathLst>
            </a:custGeom>
            <a:solidFill>
              <a:srgbClr val="000000"/>
            </a:solidFill>
            <a:ln w="59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7" name="그래픽 63" descr="비트코인">
              <a:extLst>
                <a:ext uri="{FF2B5EF4-FFF2-40B4-BE49-F238E27FC236}">
                  <a16:creationId xmlns:a16="http://schemas.microsoft.com/office/drawing/2014/main" id="{51C8F1B0-73FE-43E6-803E-DC122C5CD018}"/>
                </a:ext>
              </a:extLst>
            </p:cNvPr>
            <p:cNvSpPr/>
            <p:nvPr/>
          </p:nvSpPr>
          <p:spPr>
            <a:xfrm flipH="1">
              <a:off x="5953287" y="4001781"/>
              <a:ext cx="343954" cy="347708"/>
            </a:xfrm>
            <a:custGeom>
              <a:avLst/>
              <a:gdLst>
                <a:gd name="connsiteX0" fmla="*/ 240874 w 323551"/>
                <a:gd name="connsiteY0" fmla="*/ 228373 h 516844"/>
                <a:gd name="connsiteX1" fmla="*/ 240411 w 323551"/>
                <a:gd name="connsiteY1" fmla="*/ 83888 h 516844"/>
                <a:gd name="connsiteX2" fmla="*/ 192314 w 323551"/>
                <a:gd name="connsiteY2" fmla="*/ 57033 h 516844"/>
                <a:gd name="connsiteX3" fmla="*/ 192314 w 323551"/>
                <a:gd name="connsiteY3" fmla="*/ 0 h 516844"/>
                <a:gd name="connsiteX4" fmla="*/ 156255 w 323551"/>
                <a:gd name="connsiteY4" fmla="*/ 0 h 516844"/>
                <a:gd name="connsiteX5" fmla="*/ 156255 w 323551"/>
                <a:gd name="connsiteY5" fmla="*/ 54088 h 516844"/>
                <a:gd name="connsiteX6" fmla="*/ 120196 w 323551"/>
                <a:gd name="connsiteY6" fmla="*/ 54088 h 516844"/>
                <a:gd name="connsiteX7" fmla="*/ 120196 w 323551"/>
                <a:gd name="connsiteY7" fmla="*/ 0 h 516844"/>
                <a:gd name="connsiteX8" fmla="*/ 84138 w 323551"/>
                <a:gd name="connsiteY8" fmla="*/ 0 h 516844"/>
                <a:gd name="connsiteX9" fmla="*/ 84138 w 323551"/>
                <a:gd name="connsiteY9" fmla="*/ 54088 h 516844"/>
                <a:gd name="connsiteX10" fmla="*/ 0 w 323551"/>
                <a:gd name="connsiteY10" fmla="*/ 54088 h 516844"/>
                <a:gd name="connsiteX11" fmla="*/ 0 w 323551"/>
                <a:gd name="connsiteY11" fmla="*/ 90147 h 516844"/>
                <a:gd name="connsiteX12" fmla="*/ 36059 w 323551"/>
                <a:gd name="connsiteY12" fmla="*/ 90147 h 516844"/>
                <a:gd name="connsiteX13" fmla="*/ 36059 w 323551"/>
                <a:gd name="connsiteY13" fmla="*/ 426697 h 516844"/>
                <a:gd name="connsiteX14" fmla="*/ 0 w 323551"/>
                <a:gd name="connsiteY14" fmla="*/ 426697 h 516844"/>
                <a:gd name="connsiteX15" fmla="*/ 0 w 323551"/>
                <a:gd name="connsiteY15" fmla="*/ 462756 h 516844"/>
                <a:gd name="connsiteX16" fmla="*/ 84138 w 323551"/>
                <a:gd name="connsiteY16" fmla="*/ 462756 h 516844"/>
                <a:gd name="connsiteX17" fmla="*/ 84138 w 323551"/>
                <a:gd name="connsiteY17" fmla="*/ 516845 h 516844"/>
                <a:gd name="connsiteX18" fmla="*/ 120196 w 323551"/>
                <a:gd name="connsiteY18" fmla="*/ 516845 h 516844"/>
                <a:gd name="connsiteX19" fmla="*/ 120196 w 323551"/>
                <a:gd name="connsiteY19" fmla="*/ 462756 h 516844"/>
                <a:gd name="connsiteX20" fmla="*/ 156255 w 323551"/>
                <a:gd name="connsiteY20" fmla="*/ 462756 h 516844"/>
                <a:gd name="connsiteX21" fmla="*/ 156255 w 323551"/>
                <a:gd name="connsiteY21" fmla="*/ 516845 h 516844"/>
                <a:gd name="connsiteX22" fmla="*/ 192314 w 323551"/>
                <a:gd name="connsiteY22" fmla="*/ 516845 h 516844"/>
                <a:gd name="connsiteX23" fmla="*/ 192314 w 323551"/>
                <a:gd name="connsiteY23" fmla="*/ 462756 h 516844"/>
                <a:gd name="connsiteX24" fmla="*/ 204334 w 323551"/>
                <a:gd name="connsiteY24" fmla="*/ 462756 h 516844"/>
                <a:gd name="connsiteX25" fmla="*/ 323547 w 323551"/>
                <a:gd name="connsiteY25" fmla="*/ 341585 h 516844"/>
                <a:gd name="connsiteX26" fmla="*/ 240874 w 323551"/>
                <a:gd name="connsiteY26" fmla="*/ 228373 h 516844"/>
                <a:gd name="connsiteX27" fmla="*/ 168275 w 323551"/>
                <a:gd name="connsiteY27" fmla="*/ 90147 h 516844"/>
                <a:gd name="connsiteX28" fmla="*/ 234383 w 323551"/>
                <a:gd name="connsiteY28" fmla="*/ 156255 h 516844"/>
                <a:gd name="connsiteX29" fmla="*/ 168275 w 323551"/>
                <a:gd name="connsiteY29" fmla="*/ 222363 h 516844"/>
                <a:gd name="connsiteX30" fmla="*/ 72118 w 323551"/>
                <a:gd name="connsiteY30" fmla="*/ 222363 h 516844"/>
                <a:gd name="connsiteX31" fmla="*/ 72118 w 323551"/>
                <a:gd name="connsiteY31" fmla="*/ 90147 h 516844"/>
                <a:gd name="connsiteX32" fmla="*/ 204334 w 323551"/>
                <a:gd name="connsiteY32" fmla="*/ 426697 h 516844"/>
                <a:gd name="connsiteX33" fmla="*/ 72118 w 323551"/>
                <a:gd name="connsiteY33" fmla="*/ 426697 h 516844"/>
                <a:gd name="connsiteX34" fmla="*/ 72118 w 323551"/>
                <a:gd name="connsiteY34" fmla="*/ 258422 h 516844"/>
                <a:gd name="connsiteX35" fmla="*/ 204334 w 323551"/>
                <a:gd name="connsiteY35" fmla="*/ 258422 h 516844"/>
                <a:gd name="connsiteX36" fmla="*/ 288472 w 323551"/>
                <a:gd name="connsiteY36" fmla="*/ 342560 h 516844"/>
                <a:gd name="connsiteX37" fmla="*/ 204334 w 323551"/>
                <a:gd name="connsiteY37" fmla="*/ 426697 h 516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23551" h="516844">
                  <a:moveTo>
                    <a:pt x="240874" y="228373"/>
                  </a:moveTo>
                  <a:cubicBezTo>
                    <a:pt x="280644" y="188347"/>
                    <a:pt x="280438" y="123659"/>
                    <a:pt x="240411" y="83888"/>
                  </a:cubicBezTo>
                  <a:cubicBezTo>
                    <a:pt x="227140" y="70701"/>
                    <a:pt x="210503" y="61413"/>
                    <a:pt x="192314" y="57033"/>
                  </a:cubicBezTo>
                  <a:lnTo>
                    <a:pt x="192314" y="0"/>
                  </a:lnTo>
                  <a:lnTo>
                    <a:pt x="156255" y="0"/>
                  </a:lnTo>
                  <a:lnTo>
                    <a:pt x="156255" y="54088"/>
                  </a:lnTo>
                  <a:lnTo>
                    <a:pt x="120196" y="54088"/>
                  </a:lnTo>
                  <a:lnTo>
                    <a:pt x="120196" y="0"/>
                  </a:lnTo>
                  <a:lnTo>
                    <a:pt x="84138" y="0"/>
                  </a:lnTo>
                  <a:lnTo>
                    <a:pt x="84138" y="54088"/>
                  </a:lnTo>
                  <a:lnTo>
                    <a:pt x="0" y="54088"/>
                  </a:lnTo>
                  <a:lnTo>
                    <a:pt x="0" y="90147"/>
                  </a:lnTo>
                  <a:lnTo>
                    <a:pt x="36059" y="90147"/>
                  </a:lnTo>
                  <a:lnTo>
                    <a:pt x="36059" y="426697"/>
                  </a:lnTo>
                  <a:lnTo>
                    <a:pt x="0" y="426697"/>
                  </a:lnTo>
                  <a:lnTo>
                    <a:pt x="0" y="462756"/>
                  </a:lnTo>
                  <a:lnTo>
                    <a:pt x="84138" y="462756"/>
                  </a:lnTo>
                  <a:lnTo>
                    <a:pt x="84138" y="516845"/>
                  </a:lnTo>
                  <a:lnTo>
                    <a:pt x="120196" y="516845"/>
                  </a:lnTo>
                  <a:lnTo>
                    <a:pt x="120196" y="462756"/>
                  </a:lnTo>
                  <a:lnTo>
                    <a:pt x="156255" y="462756"/>
                  </a:lnTo>
                  <a:lnTo>
                    <a:pt x="156255" y="516845"/>
                  </a:lnTo>
                  <a:lnTo>
                    <a:pt x="192314" y="516845"/>
                  </a:lnTo>
                  <a:lnTo>
                    <a:pt x="192314" y="462756"/>
                  </a:lnTo>
                  <a:lnTo>
                    <a:pt x="204334" y="462756"/>
                  </a:lnTo>
                  <a:cubicBezTo>
                    <a:pt x="270714" y="462216"/>
                    <a:pt x="324088" y="407965"/>
                    <a:pt x="323547" y="341585"/>
                  </a:cubicBezTo>
                  <a:cubicBezTo>
                    <a:pt x="323127" y="290020"/>
                    <a:pt x="289863" y="244469"/>
                    <a:pt x="240874" y="228373"/>
                  </a:cubicBezTo>
                  <a:close/>
                  <a:moveTo>
                    <a:pt x="168275" y="90147"/>
                  </a:moveTo>
                  <a:cubicBezTo>
                    <a:pt x="204785" y="90147"/>
                    <a:pt x="234383" y="119745"/>
                    <a:pt x="234383" y="156255"/>
                  </a:cubicBezTo>
                  <a:cubicBezTo>
                    <a:pt x="234383" y="192766"/>
                    <a:pt x="204785" y="222363"/>
                    <a:pt x="168275" y="222363"/>
                  </a:cubicBezTo>
                  <a:lnTo>
                    <a:pt x="72118" y="222363"/>
                  </a:lnTo>
                  <a:lnTo>
                    <a:pt x="72118" y="90147"/>
                  </a:lnTo>
                  <a:close/>
                  <a:moveTo>
                    <a:pt x="204334" y="426697"/>
                  </a:moveTo>
                  <a:lnTo>
                    <a:pt x="72118" y="426697"/>
                  </a:lnTo>
                  <a:lnTo>
                    <a:pt x="72118" y="258422"/>
                  </a:lnTo>
                  <a:lnTo>
                    <a:pt x="204334" y="258422"/>
                  </a:lnTo>
                  <a:cubicBezTo>
                    <a:pt x="250802" y="258422"/>
                    <a:pt x="288472" y="296092"/>
                    <a:pt x="288472" y="342560"/>
                  </a:cubicBezTo>
                  <a:cubicBezTo>
                    <a:pt x="288472" y="389028"/>
                    <a:pt x="250802" y="426697"/>
                    <a:pt x="204334" y="426697"/>
                  </a:cubicBezTo>
                  <a:close/>
                </a:path>
              </a:pathLst>
            </a:custGeom>
            <a:solidFill>
              <a:srgbClr val="000000"/>
            </a:solidFill>
            <a:ln w="59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CF553E89-43AA-4A94-967A-F45F88F5B06A}"/>
              </a:ext>
            </a:extLst>
          </p:cNvPr>
          <p:cNvSpPr txBox="1"/>
          <p:nvPr/>
        </p:nvSpPr>
        <p:spPr>
          <a:xfrm>
            <a:off x="1198178" y="3625939"/>
            <a:ext cx="1189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BAV Token</a:t>
            </a:r>
            <a:endParaRPr lang="ko-KR" altLang="en-US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F3785D5-2E96-473D-90ED-A5E1D830962E}"/>
              </a:ext>
            </a:extLst>
          </p:cNvPr>
          <p:cNvSpPr txBox="1"/>
          <p:nvPr/>
        </p:nvSpPr>
        <p:spPr>
          <a:xfrm>
            <a:off x="3045780" y="2635509"/>
            <a:ext cx="482465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이름 </a:t>
            </a:r>
            <a:r>
              <a:rPr lang="en-US" altLang="ko-KR" b="1" dirty="0"/>
              <a:t>: BAV Token</a:t>
            </a:r>
          </a:p>
          <a:p>
            <a:r>
              <a:rPr lang="ko-KR" altLang="en-US" b="1" dirty="0"/>
              <a:t>심볼 </a:t>
            </a:r>
            <a:r>
              <a:rPr lang="en-US" altLang="ko-KR" b="1" dirty="0"/>
              <a:t>: BAV </a:t>
            </a:r>
          </a:p>
          <a:p>
            <a:r>
              <a:rPr lang="ko-KR" altLang="en-US" b="1" dirty="0"/>
              <a:t>단위 </a:t>
            </a:r>
            <a:r>
              <a:rPr lang="en-US" altLang="ko-KR" b="1" dirty="0"/>
              <a:t>: 1</a:t>
            </a:r>
          </a:p>
          <a:p>
            <a:r>
              <a:rPr lang="ko-KR" altLang="en-US" b="1" dirty="0"/>
              <a:t>종류 </a:t>
            </a:r>
            <a:r>
              <a:rPr lang="en-US" altLang="ko-KR" b="1" dirty="0"/>
              <a:t>: </a:t>
            </a:r>
            <a:r>
              <a:rPr lang="ko-KR" altLang="en-US" b="1" dirty="0"/>
              <a:t>거버넌스 토큰 </a:t>
            </a:r>
            <a:r>
              <a:rPr lang="en-US" altLang="ko-KR" b="1" dirty="0"/>
              <a:t>(DAO)</a:t>
            </a:r>
          </a:p>
          <a:p>
            <a:r>
              <a:rPr lang="ko-KR" altLang="en-US" b="1" dirty="0"/>
              <a:t>설명 </a:t>
            </a:r>
            <a:r>
              <a:rPr lang="en-US" altLang="ko-KR" b="1" dirty="0"/>
              <a:t>: </a:t>
            </a:r>
            <a:r>
              <a:rPr lang="ko-KR" altLang="en-US" b="1" dirty="0"/>
              <a:t>최초 </a:t>
            </a:r>
            <a:r>
              <a:rPr lang="en-US" altLang="ko-KR" b="1" dirty="0"/>
              <a:t>BADIZ </a:t>
            </a:r>
            <a:r>
              <a:rPr lang="ko-KR" altLang="en-US" b="1" dirty="0"/>
              <a:t>비즈니스 시작과 동시에 </a:t>
            </a:r>
            <a:r>
              <a:rPr lang="en-US" altLang="ko-KR" b="1" dirty="0"/>
              <a:t>ICO</a:t>
            </a:r>
          </a:p>
          <a:p>
            <a:r>
              <a:rPr lang="en-US" altLang="ko-KR" b="1" dirty="0"/>
              <a:t>            </a:t>
            </a:r>
            <a:r>
              <a:rPr lang="ko-KR" altLang="en-US" b="1" dirty="0"/>
              <a:t>투자 및 의사결정 투표</a:t>
            </a: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A51947EB-F370-438E-A74C-CA2A1EFC6ED1}"/>
              </a:ext>
            </a:extLst>
          </p:cNvPr>
          <p:cNvGrpSpPr/>
          <p:nvPr/>
        </p:nvGrpSpPr>
        <p:grpSpPr>
          <a:xfrm>
            <a:off x="1486322" y="4594739"/>
            <a:ext cx="753675" cy="743778"/>
            <a:chOff x="5727054" y="4001781"/>
            <a:chExt cx="753675" cy="743778"/>
          </a:xfrm>
        </p:grpSpPr>
        <p:sp>
          <p:nvSpPr>
            <p:cNvPr id="36" name="그래픽 63" descr="비트코인">
              <a:extLst>
                <a:ext uri="{FF2B5EF4-FFF2-40B4-BE49-F238E27FC236}">
                  <a16:creationId xmlns:a16="http://schemas.microsoft.com/office/drawing/2014/main" id="{AB070F6B-2CE3-4100-8C4F-8B0467876652}"/>
                </a:ext>
              </a:extLst>
            </p:cNvPr>
            <p:cNvSpPr/>
            <p:nvPr/>
          </p:nvSpPr>
          <p:spPr>
            <a:xfrm flipH="1">
              <a:off x="5727054" y="4395877"/>
              <a:ext cx="343954" cy="347708"/>
            </a:xfrm>
            <a:custGeom>
              <a:avLst/>
              <a:gdLst>
                <a:gd name="connsiteX0" fmla="*/ 240874 w 323551"/>
                <a:gd name="connsiteY0" fmla="*/ 228373 h 516844"/>
                <a:gd name="connsiteX1" fmla="*/ 240411 w 323551"/>
                <a:gd name="connsiteY1" fmla="*/ 83888 h 516844"/>
                <a:gd name="connsiteX2" fmla="*/ 192314 w 323551"/>
                <a:gd name="connsiteY2" fmla="*/ 57033 h 516844"/>
                <a:gd name="connsiteX3" fmla="*/ 192314 w 323551"/>
                <a:gd name="connsiteY3" fmla="*/ 0 h 516844"/>
                <a:gd name="connsiteX4" fmla="*/ 156255 w 323551"/>
                <a:gd name="connsiteY4" fmla="*/ 0 h 516844"/>
                <a:gd name="connsiteX5" fmla="*/ 156255 w 323551"/>
                <a:gd name="connsiteY5" fmla="*/ 54088 h 516844"/>
                <a:gd name="connsiteX6" fmla="*/ 120196 w 323551"/>
                <a:gd name="connsiteY6" fmla="*/ 54088 h 516844"/>
                <a:gd name="connsiteX7" fmla="*/ 120196 w 323551"/>
                <a:gd name="connsiteY7" fmla="*/ 0 h 516844"/>
                <a:gd name="connsiteX8" fmla="*/ 84138 w 323551"/>
                <a:gd name="connsiteY8" fmla="*/ 0 h 516844"/>
                <a:gd name="connsiteX9" fmla="*/ 84138 w 323551"/>
                <a:gd name="connsiteY9" fmla="*/ 54088 h 516844"/>
                <a:gd name="connsiteX10" fmla="*/ 0 w 323551"/>
                <a:gd name="connsiteY10" fmla="*/ 54088 h 516844"/>
                <a:gd name="connsiteX11" fmla="*/ 0 w 323551"/>
                <a:gd name="connsiteY11" fmla="*/ 90147 h 516844"/>
                <a:gd name="connsiteX12" fmla="*/ 36059 w 323551"/>
                <a:gd name="connsiteY12" fmla="*/ 90147 h 516844"/>
                <a:gd name="connsiteX13" fmla="*/ 36059 w 323551"/>
                <a:gd name="connsiteY13" fmla="*/ 426697 h 516844"/>
                <a:gd name="connsiteX14" fmla="*/ 0 w 323551"/>
                <a:gd name="connsiteY14" fmla="*/ 426697 h 516844"/>
                <a:gd name="connsiteX15" fmla="*/ 0 w 323551"/>
                <a:gd name="connsiteY15" fmla="*/ 462756 h 516844"/>
                <a:gd name="connsiteX16" fmla="*/ 84138 w 323551"/>
                <a:gd name="connsiteY16" fmla="*/ 462756 h 516844"/>
                <a:gd name="connsiteX17" fmla="*/ 84138 w 323551"/>
                <a:gd name="connsiteY17" fmla="*/ 516845 h 516844"/>
                <a:gd name="connsiteX18" fmla="*/ 120196 w 323551"/>
                <a:gd name="connsiteY18" fmla="*/ 516845 h 516844"/>
                <a:gd name="connsiteX19" fmla="*/ 120196 w 323551"/>
                <a:gd name="connsiteY19" fmla="*/ 462756 h 516844"/>
                <a:gd name="connsiteX20" fmla="*/ 156255 w 323551"/>
                <a:gd name="connsiteY20" fmla="*/ 462756 h 516844"/>
                <a:gd name="connsiteX21" fmla="*/ 156255 w 323551"/>
                <a:gd name="connsiteY21" fmla="*/ 516845 h 516844"/>
                <a:gd name="connsiteX22" fmla="*/ 192314 w 323551"/>
                <a:gd name="connsiteY22" fmla="*/ 516845 h 516844"/>
                <a:gd name="connsiteX23" fmla="*/ 192314 w 323551"/>
                <a:gd name="connsiteY23" fmla="*/ 462756 h 516844"/>
                <a:gd name="connsiteX24" fmla="*/ 204334 w 323551"/>
                <a:gd name="connsiteY24" fmla="*/ 462756 h 516844"/>
                <a:gd name="connsiteX25" fmla="*/ 323547 w 323551"/>
                <a:gd name="connsiteY25" fmla="*/ 341585 h 516844"/>
                <a:gd name="connsiteX26" fmla="*/ 240874 w 323551"/>
                <a:gd name="connsiteY26" fmla="*/ 228373 h 516844"/>
                <a:gd name="connsiteX27" fmla="*/ 168275 w 323551"/>
                <a:gd name="connsiteY27" fmla="*/ 90147 h 516844"/>
                <a:gd name="connsiteX28" fmla="*/ 234383 w 323551"/>
                <a:gd name="connsiteY28" fmla="*/ 156255 h 516844"/>
                <a:gd name="connsiteX29" fmla="*/ 168275 w 323551"/>
                <a:gd name="connsiteY29" fmla="*/ 222363 h 516844"/>
                <a:gd name="connsiteX30" fmla="*/ 72118 w 323551"/>
                <a:gd name="connsiteY30" fmla="*/ 222363 h 516844"/>
                <a:gd name="connsiteX31" fmla="*/ 72118 w 323551"/>
                <a:gd name="connsiteY31" fmla="*/ 90147 h 516844"/>
                <a:gd name="connsiteX32" fmla="*/ 204334 w 323551"/>
                <a:gd name="connsiteY32" fmla="*/ 426697 h 516844"/>
                <a:gd name="connsiteX33" fmla="*/ 72118 w 323551"/>
                <a:gd name="connsiteY33" fmla="*/ 426697 h 516844"/>
                <a:gd name="connsiteX34" fmla="*/ 72118 w 323551"/>
                <a:gd name="connsiteY34" fmla="*/ 258422 h 516844"/>
                <a:gd name="connsiteX35" fmla="*/ 204334 w 323551"/>
                <a:gd name="connsiteY35" fmla="*/ 258422 h 516844"/>
                <a:gd name="connsiteX36" fmla="*/ 288472 w 323551"/>
                <a:gd name="connsiteY36" fmla="*/ 342560 h 516844"/>
                <a:gd name="connsiteX37" fmla="*/ 204334 w 323551"/>
                <a:gd name="connsiteY37" fmla="*/ 426697 h 516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23551" h="516844">
                  <a:moveTo>
                    <a:pt x="240874" y="228373"/>
                  </a:moveTo>
                  <a:cubicBezTo>
                    <a:pt x="280644" y="188347"/>
                    <a:pt x="280438" y="123659"/>
                    <a:pt x="240411" y="83888"/>
                  </a:cubicBezTo>
                  <a:cubicBezTo>
                    <a:pt x="227140" y="70701"/>
                    <a:pt x="210503" y="61413"/>
                    <a:pt x="192314" y="57033"/>
                  </a:cubicBezTo>
                  <a:lnTo>
                    <a:pt x="192314" y="0"/>
                  </a:lnTo>
                  <a:lnTo>
                    <a:pt x="156255" y="0"/>
                  </a:lnTo>
                  <a:lnTo>
                    <a:pt x="156255" y="54088"/>
                  </a:lnTo>
                  <a:lnTo>
                    <a:pt x="120196" y="54088"/>
                  </a:lnTo>
                  <a:lnTo>
                    <a:pt x="120196" y="0"/>
                  </a:lnTo>
                  <a:lnTo>
                    <a:pt x="84138" y="0"/>
                  </a:lnTo>
                  <a:lnTo>
                    <a:pt x="84138" y="54088"/>
                  </a:lnTo>
                  <a:lnTo>
                    <a:pt x="0" y="54088"/>
                  </a:lnTo>
                  <a:lnTo>
                    <a:pt x="0" y="90147"/>
                  </a:lnTo>
                  <a:lnTo>
                    <a:pt x="36059" y="90147"/>
                  </a:lnTo>
                  <a:lnTo>
                    <a:pt x="36059" y="426697"/>
                  </a:lnTo>
                  <a:lnTo>
                    <a:pt x="0" y="426697"/>
                  </a:lnTo>
                  <a:lnTo>
                    <a:pt x="0" y="462756"/>
                  </a:lnTo>
                  <a:lnTo>
                    <a:pt x="84138" y="462756"/>
                  </a:lnTo>
                  <a:lnTo>
                    <a:pt x="84138" y="516845"/>
                  </a:lnTo>
                  <a:lnTo>
                    <a:pt x="120196" y="516845"/>
                  </a:lnTo>
                  <a:lnTo>
                    <a:pt x="120196" y="462756"/>
                  </a:lnTo>
                  <a:lnTo>
                    <a:pt x="156255" y="462756"/>
                  </a:lnTo>
                  <a:lnTo>
                    <a:pt x="156255" y="516845"/>
                  </a:lnTo>
                  <a:lnTo>
                    <a:pt x="192314" y="516845"/>
                  </a:lnTo>
                  <a:lnTo>
                    <a:pt x="192314" y="462756"/>
                  </a:lnTo>
                  <a:lnTo>
                    <a:pt x="204334" y="462756"/>
                  </a:lnTo>
                  <a:cubicBezTo>
                    <a:pt x="270714" y="462216"/>
                    <a:pt x="324088" y="407965"/>
                    <a:pt x="323547" y="341585"/>
                  </a:cubicBezTo>
                  <a:cubicBezTo>
                    <a:pt x="323127" y="290020"/>
                    <a:pt x="289863" y="244469"/>
                    <a:pt x="240874" y="228373"/>
                  </a:cubicBezTo>
                  <a:close/>
                  <a:moveTo>
                    <a:pt x="168275" y="90147"/>
                  </a:moveTo>
                  <a:cubicBezTo>
                    <a:pt x="204785" y="90147"/>
                    <a:pt x="234383" y="119745"/>
                    <a:pt x="234383" y="156255"/>
                  </a:cubicBezTo>
                  <a:cubicBezTo>
                    <a:pt x="234383" y="192766"/>
                    <a:pt x="204785" y="222363"/>
                    <a:pt x="168275" y="222363"/>
                  </a:cubicBezTo>
                  <a:lnTo>
                    <a:pt x="72118" y="222363"/>
                  </a:lnTo>
                  <a:lnTo>
                    <a:pt x="72118" y="90147"/>
                  </a:lnTo>
                  <a:close/>
                  <a:moveTo>
                    <a:pt x="204334" y="426697"/>
                  </a:moveTo>
                  <a:lnTo>
                    <a:pt x="72118" y="426697"/>
                  </a:lnTo>
                  <a:lnTo>
                    <a:pt x="72118" y="258422"/>
                  </a:lnTo>
                  <a:lnTo>
                    <a:pt x="204334" y="258422"/>
                  </a:lnTo>
                  <a:cubicBezTo>
                    <a:pt x="250802" y="258422"/>
                    <a:pt x="288472" y="296092"/>
                    <a:pt x="288472" y="342560"/>
                  </a:cubicBezTo>
                  <a:cubicBezTo>
                    <a:pt x="288472" y="389028"/>
                    <a:pt x="250802" y="426697"/>
                    <a:pt x="204334" y="426697"/>
                  </a:cubicBezTo>
                  <a:close/>
                </a:path>
              </a:pathLst>
            </a:custGeom>
            <a:solidFill>
              <a:srgbClr val="000000"/>
            </a:solidFill>
            <a:ln w="59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7" name="그래픽 63" descr="비트코인">
              <a:extLst>
                <a:ext uri="{FF2B5EF4-FFF2-40B4-BE49-F238E27FC236}">
                  <a16:creationId xmlns:a16="http://schemas.microsoft.com/office/drawing/2014/main" id="{C470E0DE-B6A8-4316-A1F1-BA6E03CB5BA3}"/>
                </a:ext>
              </a:extLst>
            </p:cNvPr>
            <p:cNvSpPr/>
            <p:nvPr/>
          </p:nvSpPr>
          <p:spPr>
            <a:xfrm flipH="1">
              <a:off x="6136775" y="4397851"/>
              <a:ext cx="343954" cy="347708"/>
            </a:xfrm>
            <a:custGeom>
              <a:avLst/>
              <a:gdLst>
                <a:gd name="connsiteX0" fmla="*/ 240874 w 323551"/>
                <a:gd name="connsiteY0" fmla="*/ 228373 h 516844"/>
                <a:gd name="connsiteX1" fmla="*/ 240411 w 323551"/>
                <a:gd name="connsiteY1" fmla="*/ 83888 h 516844"/>
                <a:gd name="connsiteX2" fmla="*/ 192314 w 323551"/>
                <a:gd name="connsiteY2" fmla="*/ 57033 h 516844"/>
                <a:gd name="connsiteX3" fmla="*/ 192314 w 323551"/>
                <a:gd name="connsiteY3" fmla="*/ 0 h 516844"/>
                <a:gd name="connsiteX4" fmla="*/ 156255 w 323551"/>
                <a:gd name="connsiteY4" fmla="*/ 0 h 516844"/>
                <a:gd name="connsiteX5" fmla="*/ 156255 w 323551"/>
                <a:gd name="connsiteY5" fmla="*/ 54088 h 516844"/>
                <a:gd name="connsiteX6" fmla="*/ 120196 w 323551"/>
                <a:gd name="connsiteY6" fmla="*/ 54088 h 516844"/>
                <a:gd name="connsiteX7" fmla="*/ 120196 w 323551"/>
                <a:gd name="connsiteY7" fmla="*/ 0 h 516844"/>
                <a:gd name="connsiteX8" fmla="*/ 84138 w 323551"/>
                <a:gd name="connsiteY8" fmla="*/ 0 h 516844"/>
                <a:gd name="connsiteX9" fmla="*/ 84138 w 323551"/>
                <a:gd name="connsiteY9" fmla="*/ 54088 h 516844"/>
                <a:gd name="connsiteX10" fmla="*/ 0 w 323551"/>
                <a:gd name="connsiteY10" fmla="*/ 54088 h 516844"/>
                <a:gd name="connsiteX11" fmla="*/ 0 w 323551"/>
                <a:gd name="connsiteY11" fmla="*/ 90147 h 516844"/>
                <a:gd name="connsiteX12" fmla="*/ 36059 w 323551"/>
                <a:gd name="connsiteY12" fmla="*/ 90147 h 516844"/>
                <a:gd name="connsiteX13" fmla="*/ 36059 w 323551"/>
                <a:gd name="connsiteY13" fmla="*/ 426697 h 516844"/>
                <a:gd name="connsiteX14" fmla="*/ 0 w 323551"/>
                <a:gd name="connsiteY14" fmla="*/ 426697 h 516844"/>
                <a:gd name="connsiteX15" fmla="*/ 0 w 323551"/>
                <a:gd name="connsiteY15" fmla="*/ 462756 h 516844"/>
                <a:gd name="connsiteX16" fmla="*/ 84138 w 323551"/>
                <a:gd name="connsiteY16" fmla="*/ 462756 h 516844"/>
                <a:gd name="connsiteX17" fmla="*/ 84138 w 323551"/>
                <a:gd name="connsiteY17" fmla="*/ 516845 h 516844"/>
                <a:gd name="connsiteX18" fmla="*/ 120196 w 323551"/>
                <a:gd name="connsiteY18" fmla="*/ 516845 h 516844"/>
                <a:gd name="connsiteX19" fmla="*/ 120196 w 323551"/>
                <a:gd name="connsiteY19" fmla="*/ 462756 h 516844"/>
                <a:gd name="connsiteX20" fmla="*/ 156255 w 323551"/>
                <a:gd name="connsiteY20" fmla="*/ 462756 h 516844"/>
                <a:gd name="connsiteX21" fmla="*/ 156255 w 323551"/>
                <a:gd name="connsiteY21" fmla="*/ 516845 h 516844"/>
                <a:gd name="connsiteX22" fmla="*/ 192314 w 323551"/>
                <a:gd name="connsiteY22" fmla="*/ 516845 h 516844"/>
                <a:gd name="connsiteX23" fmla="*/ 192314 w 323551"/>
                <a:gd name="connsiteY23" fmla="*/ 462756 h 516844"/>
                <a:gd name="connsiteX24" fmla="*/ 204334 w 323551"/>
                <a:gd name="connsiteY24" fmla="*/ 462756 h 516844"/>
                <a:gd name="connsiteX25" fmla="*/ 323547 w 323551"/>
                <a:gd name="connsiteY25" fmla="*/ 341585 h 516844"/>
                <a:gd name="connsiteX26" fmla="*/ 240874 w 323551"/>
                <a:gd name="connsiteY26" fmla="*/ 228373 h 516844"/>
                <a:gd name="connsiteX27" fmla="*/ 168275 w 323551"/>
                <a:gd name="connsiteY27" fmla="*/ 90147 h 516844"/>
                <a:gd name="connsiteX28" fmla="*/ 234383 w 323551"/>
                <a:gd name="connsiteY28" fmla="*/ 156255 h 516844"/>
                <a:gd name="connsiteX29" fmla="*/ 168275 w 323551"/>
                <a:gd name="connsiteY29" fmla="*/ 222363 h 516844"/>
                <a:gd name="connsiteX30" fmla="*/ 72118 w 323551"/>
                <a:gd name="connsiteY30" fmla="*/ 222363 h 516844"/>
                <a:gd name="connsiteX31" fmla="*/ 72118 w 323551"/>
                <a:gd name="connsiteY31" fmla="*/ 90147 h 516844"/>
                <a:gd name="connsiteX32" fmla="*/ 204334 w 323551"/>
                <a:gd name="connsiteY32" fmla="*/ 426697 h 516844"/>
                <a:gd name="connsiteX33" fmla="*/ 72118 w 323551"/>
                <a:gd name="connsiteY33" fmla="*/ 426697 h 516844"/>
                <a:gd name="connsiteX34" fmla="*/ 72118 w 323551"/>
                <a:gd name="connsiteY34" fmla="*/ 258422 h 516844"/>
                <a:gd name="connsiteX35" fmla="*/ 204334 w 323551"/>
                <a:gd name="connsiteY35" fmla="*/ 258422 h 516844"/>
                <a:gd name="connsiteX36" fmla="*/ 288472 w 323551"/>
                <a:gd name="connsiteY36" fmla="*/ 342560 h 516844"/>
                <a:gd name="connsiteX37" fmla="*/ 204334 w 323551"/>
                <a:gd name="connsiteY37" fmla="*/ 426697 h 516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23551" h="516844">
                  <a:moveTo>
                    <a:pt x="240874" y="228373"/>
                  </a:moveTo>
                  <a:cubicBezTo>
                    <a:pt x="280644" y="188347"/>
                    <a:pt x="280438" y="123659"/>
                    <a:pt x="240411" y="83888"/>
                  </a:cubicBezTo>
                  <a:cubicBezTo>
                    <a:pt x="227140" y="70701"/>
                    <a:pt x="210503" y="61413"/>
                    <a:pt x="192314" y="57033"/>
                  </a:cubicBezTo>
                  <a:lnTo>
                    <a:pt x="192314" y="0"/>
                  </a:lnTo>
                  <a:lnTo>
                    <a:pt x="156255" y="0"/>
                  </a:lnTo>
                  <a:lnTo>
                    <a:pt x="156255" y="54088"/>
                  </a:lnTo>
                  <a:lnTo>
                    <a:pt x="120196" y="54088"/>
                  </a:lnTo>
                  <a:lnTo>
                    <a:pt x="120196" y="0"/>
                  </a:lnTo>
                  <a:lnTo>
                    <a:pt x="84138" y="0"/>
                  </a:lnTo>
                  <a:lnTo>
                    <a:pt x="84138" y="54088"/>
                  </a:lnTo>
                  <a:lnTo>
                    <a:pt x="0" y="54088"/>
                  </a:lnTo>
                  <a:lnTo>
                    <a:pt x="0" y="90147"/>
                  </a:lnTo>
                  <a:lnTo>
                    <a:pt x="36059" y="90147"/>
                  </a:lnTo>
                  <a:lnTo>
                    <a:pt x="36059" y="426697"/>
                  </a:lnTo>
                  <a:lnTo>
                    <a:pt x="0" y="426697"/>
                  </a:lnTo>
                  <a:lnTo>
                    <a:pt x="0" y="462756"/>
                  </a:lnTo>
                  <a:lnTo>
                    <a:pt x="84138" y="462756"/>
                  </a:lnTo>
                  <a:lnTo>
                    <a:pt x="84138" y="516845"/>
                  </a:lnTo>
                  <a:lnTo>
                    <a:pt x="120196" y="516845"/>
                  </a:lnTo>
                  <a:lnTo>
                    <a:pt x="120196" y="462756"/>
                  </a:lnTo>
                  <a:lnTo>
                    <a:pt x="156255" y="462756"/>
                  </a:lnTo>
                  <a:lnTo>
                    <a:pt x="156255" y="516845"/>
                  </a:lnTo>
                  <a:lnTo>
                    <a:pt x="192314" y="516845"/>
                  </a:lnTo>
                  <a:lnTo>
                    <a:pt x="192314" y="462756"/>
                  </a:lnTo>
                  <a:lnTo>
                    <a:pt x="204334" y="462756"/>
                  </a:lnTo>
                  <a:cubicBezTo>
                    <a:pt x="270714" y="462216"/>
                    <a:pt x="324088" y="407965"/>
                    <a:pt x="323547" y="341585"/>
                  </a:cubicBezTo>
                  <a:cubicBezTo>
                    <a:pt x="323127" y="290020"/>
                    <a:pt x="289863" y="244469"/>
                    <a:pt x="240874" y="228373"/>
                  </a:cubicBezTo>
                  <a:close/>
                  <a:moveTo>
                    <a:pt x="168275" y="90147"/>
                  </a:moveTo>
                  <a:cubicBezTo>
                    <a:pt x="204785" y="90147"/>
                    <a:pt x="234383" y="119745"/>
                    <a:pt x="234383" y="156255"/>
                  </a:cubicBezTo>
                  <a:cubicBezTo>
                    <a:pt x="234383" y="192766"/>
                    <a:pt x="204785" y="222363"/>
                    <a:pt x="168275" y="222363"/>
                  </a:cubicBezTo>
                  <a:lnTo>
                    <a:pt x="72118" y="222363"/>
                  </a:lnTo>
                  <a:lnTo>
                    <a:pt x="72118" y="90147"/>
                  </a:lnTo>
                  <a:close/>
                  <a:moveTo>
                    <a:pt x="204334" y="426697"/>
                  </a:moveTo>
                  <a:lnTo>
                    <a:pt x="72118" y="426697"/>
                  </a:lnTo>
                  <a:lnTo>
                    <a:pt x="72118" y="258422"/>
                  </a:lnTo>
                  <a:lnTo>
                    <a:pt x="204334" y="258422"/>
                  </a:lnTo>
                  <a:cubicBezTo>
                    <a:pt x="250802" y="258422"/>
                    <a:pt x="288472" y="296092"/>
                    <a:pt x="288472" y="342560"/>
                  </a:cubicBezTo>
                  <a:cubicBezTo>
                    <a:pt x="288472" y="389028"/>
                    <a:pt x="250802" y="426697"/>
                    <a:pt x="204334" y="426697"/>
                  </a:cubicBezTo>
                  <a:close/>
                </a:path>
              </a:pathLst>
            </a:custGeom>
            <a:solidFill>
              <a:srgbClr val="000000"/>
            </a:solidFill>
            <a:ln w="59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8" name="그래픽 63" descr="비트코인">
              <a:extLst>
                <a:ext uri="{FF2B5EF4-FFF2-40B4-BE49-F238E27FC236}">
                  <a16:creationId xmlns:a16="http://schemas.microsoft.com/office/drawing/2014/main" id="{B076E49A-F2AD-4D51-8522-F987AAD113EE}"/>
                </a:ext>
              </a:extLst>
            </p:cNvPr>
            <p:cNvSpPr/>
            <p:nvPr/>
          </p:nvSpPr>
          <p:spPr>
            <a:xfrm flipH="1">
              <a:off x="5953287" y="4001781"/>
              <a:ext cx="343954" cy="347708"/>
            </a:xfrm>
            <a:custGeom>
              <a:avLst/>
              <a:gdLst>
                <a:gd name="connsiteX0" fmla="*/ 240874 w 323551"/>
                <a:gd name="connsiteY0" fmla="*/ 228373 h 516844"/>
                <a:gd name="connsiteX1" fmla="*/ 240411 w 323551"/>
                <a:gd name="connsiteY1" fmla="*/ 83888 h 516844"/>
                <a:gd name="connsiteX2" fmla="*/ 192314 w 323551"/>
                <a:gd name="connsiteY2" fmla="*/ 57033 h 516844"/>
                <a:gd name="connsiteX3" fmla="*/ 192314 w 323551"/>
                <a:gd name="connsiteY3" fmla="*/ 0 h 516844"/>
                <a:gd name="connsiteX4" fmla="*/ 156255 w 323551"/>
                <a:gd name="connsiteY4" fmla="*/ 0 h 516844"/>
                <a:gd name="connsiteX5" fmla="*/ 156255 w 323551"/>
                <a:gd name="connsiteY5" fmla="*/ 54088 h 516844"/>
                <a:gd name="connsiteX6" fmla="*/ 120196 w 323551"/>
                <a:gd name="connsiteY6" fmla="*/ 54088 h 516844"/>
                <a:gd name="connsiteX7" fmla="*/ 120196 w 323551"/>
                <a:gd name="connsiteY7" fmla="*/ 0 h 516844"/>
                <a:gd name="connsiteX8" fmla="*/ 84138 w 323551"/>
                <a:gd name="connsiteY8" fmla="*/ 0 h 516844"/>
                <a:gd name="connsiteX9" fmla="*/ 84138 w 323551"/>
                <a:gd name="connsiteY9" fmla="*/ 54088 h 516844"/>
                <a:gd name="connsiteX10" fmla="*/ 0 w 323551"/>
                <a:gd name="connsiteY10" fmla="*/ 54088 h 516844"/>
                <a:gd name="connsiteX11" fmla="*/ 0 w 323551"/>
                <a:gd name="connsiteY11" fmla="*/ 90147 h 516844"/>
                <a:gd name="connsiteX12" fmla="*/ 36059 w 323551"/>
                <a:gd name="connsiteY12" fmla="*/ 90147 h 516844"/>
                <a:gd name="connsiteX13" fmla="*/ 36059 w 323551"/>
                <a:gd name="connsiteY13" fmla="*/ 426697 h 516844"/>
                <a:gd name="connsiteX14" fmla="*/ 0 w 323551"/>
                <a:gd name="connsiteY14" fmla="*/ 426697 h 516844"/>
                <a:gd name="connsiteX15" fmla="*/ 0 w 323551"/>
                <a:gd name="connsiteY15" fmla="*/ 462756 h 516844"/>
                <a:gd name="connsiteX16" fmla="*/ 84138 w 323551"/>
                <a:gd name="connsiteY16" fmla="*/ 462756 h 516844"/>
                <a:gd name="connsiteX17" fmla="*/ 84138 w 323551"/>
                <a:gd name="connsiteY17" fmla="*/ 516845 h 516844"/>
                <a:gd name="connsiteX18" fmla="*/ 120196 w 323551"/>
                <a:gd name="connsiteY18" fmla="*/ 516845 h 516844"/>
                <a:gd name="connsiteX19" fmla="*/ 120196 w 323551"/>
                <a:gd name="connsiteY19" fmla="*/ 462756 h 516844"/>
                <a:gd name="connsiteX20" fmla="*/ 156255 w 323551"/>
                <a:gd name="connsiteY20" fmla="*/ 462756 h 516844"/>
                <a:gd name="connsiteX21" fmla="*/ 156255 w 323551"/>
                <a:gd name="connsiteY21" fmla="*/ 516845 h 516844"/>
                <a:gd name="connsiteX22" fmla="*/ 192314 w 323551"/>
                <a:gd name="connsiteY22" fmla="*/ 516845 h 516844"/>
                <a:gd name="connsiteX23" fmla="*/ 192314 w 323551"/>
                <a:gd name="connsiteY23" fmla="*/ 462756 h 516844"/>
                <a:gd name="connsiteX24" fmla="*/ 204334 w 323551"/>
                <a:gd name="connsiteY24" fmla="*/ 462756 h 516844"/>
                <a:gd name="connsiteX25" fmla="*/ 323547 w 323551"/>
                <a:gd name="connsiteY25" fmla="*/ 341585 h 516844"/>
                <a:gd name="connsiteX26" fmla="*/ 240874 w 323551"/>
                <a:gd name="connsiteY26" fmla="*/ 228373 h 516844"/>
                <a:gd name="connsiteX27" fmla="*/ 168275 w 323551"/>
                <a:gd name="connsiteY27" fmla="*/ 90147 h 516844"/>
                <a:gd name="connsiteX28" fmla="*/ 234383 w 323551"/>
                <a:gd name="connsiteY28" fmla="*/ 156255 h 516844"/>
                <a:gd name="connsiteX29" fmla="*/ 168275 w 323551"/>
                <a:gd name="connsiteY29" fmla="*/ 222363 h 516844"/>
                <a:gd name="connsiteX30" fmla="*/ 72118 w 323551"/>
                <a:gd name="connsiteY30" fmla="*/ 222363 h 516844"/>
                <a:gd name="connsiteX31" fmla="*/ 72118 w 323551"/>
                <a:gd name="connsiteY31" fmla="*/ 90147 h 516844"/>
                <a:gd name="connsiteX32" fmla="*/ 204334 w 323551"/>
                <a:gd name="connsiteY32" fmla="*/ 426697 h 516844"/>
                <a:gd name="connsiteX33" fmla="*/ 72118 w 323551"/>
                <a:gd name="connsiteY33" fmla="*/ 426697 h 516844"/>
                <a:gd name="connsiteX34" fmla="*/ 72118 w 323551"/>
                <a:gd name="connsiteY34" fmla="*/ 258422 h 516844"/>
                <a:gd name="connsiteX35" fmla="*/ 204334 w 323551"/>
                <a:gd name="connsiteY35" fmla="*/ 258422 h 516844"/>
                <a:gd name="connsiteX36" fmla="*/ 288472 w 323551"/>
                <a:gd name="connsiteY36" fmla="*/ 342560 h 516844"/>
                <a:gd name="connsiteX37" fmla="*/ 204334 w 323551"/>
                <a:gd name="connsiteY37" fmla="*/ 426697 h 516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23551" h="516844">
                  <a:moveTo>
                    <a:pt x="240874" y="228373"/>
                  </a:moveTo>
                  <a:cubicBezTo>
                    <a:pt x="280644" y="188347"/>
                    <a:pt x="280438" y="123659"/>
                    <a:pt x="240411" y="83888"/>
                  </a:cubicBezTo>
                  <a:cubicBezTo>
                    <a:pt x="227140" y="70701"/>
                    <a:pt x="210503" y="61413"/>
                    <a:pt x="192314" y="57033"/>
                  </a:cubicBezTo>
                  <a:lnTo>
                    <a:pt x="192314" y="0"/>
                  </a:lnTo>
                  <a:lnTo>
                    <a:pt x="156255" y="0"/>
                  </a:lnTo>
                  <a:lnTo>
                    <a:pt x="156255" y="54088"/>
                  </a:lnTo>
                  <a:lnTo>
                    <a:pt x="120196" y="54088"/>
                  </a:lnTo>
                  <a:lnTo>
                    <a:pt x="120196" y="0"/>
                  </a:lnTo>
                  <a:lnTo>
                    <a:pt x="84138" y="0"/>
                  </a:lnTo>
                  <a:lnTo>
                    <a:pt x="84138" y="54088"/>
                  </a:lnTo>
                  <a:lnTo>
                    <a:pt x="0" y="54088"/>
                  </a:lnTo>
                  <a:lnTo>
                    <a:pt x="0" y="90147"/>
                  </a:lnTo>
                  <a:lnTo>
                    <a:pt x="36059" y="90147"/>
                  </a:lnTo>
                  <a:lnTo>
                    <a:pt x="36059" y="426697"/>
                  </a:lnTo>
                  <a:lnTo>
                    <a:pt x="0" y="426697"/>
                  </a:lnTo>
                  <a:lnTo>
                    <a:pt x="0" y="462756"/>
                  </a:lnTo>
                  <a:lnTo>
                    <a:pt x="84138" y="462756"/>
                  </a:lnTo>
                  <a:lnTo>
                    <a:pt x="84138" y="516845"/>
                  </a:lnTo>
                  <a:lnTo>
                    <a:pt x="120196" y="516845"/>
                  </a:lnTo>
                  <a:lnTo>
                    <a:pt x="120196" y="462756"/>
                  </a:lnTo>
                  <a:lnTo>
                    <a:pt x="156255" y="462756"/>
                  </a:lnTo>
                  <a:lnTo>
                    <a:pt x="156255" y="516845"/>
                  </a:lnTo>
                  <a:lnTo>
                    <a:pt x="192314" y="516845"/>
                  </a:lnTo>
                  <a:lnTo>
                    <a:pt x="192314" y="462756"/>
                  </a:lnTo>
                  <a:lnTo>
                    <a:pt x="204334" y="462756"/>
                  </a:lnTo>
                  <a:cubicBezTo>
                    <a:pt x="270714" y="462216"/>
                    <a:pt x="324088" y="407965"/>
                    <a:pt x="323547" y="341585"/>
                  </a:cubicBezTo>
                  <a:cubicBezTo>
                    <a:pt x="323127" y="290020"/>
                    <a:pt x="289863" y="244469"/>
                    <a:pt x="240874" y="228373"/>
                  </a:cubicBezTo>
                  <a:close/>
                  <a:moveTo>
                    <a:pt x="168275" y="90147"/>
                  </a:moveTo>
                  <a:cubicBezTo>
                    <a:pt x="204785" y="90147"/>
                    <a:pt x="234383" y="119745"/>
                    <a:pt x="234383" y="156255"/>
                  </a:cubicBezTo>
                  <a:cubicBezTo>
                    <a:pt x="234383" y="192766"/>
                    <a:pt x="204785" y="222363"/>
                    <a:pt x="168275" y="222363"/>
                  </a:cubicBezTo>
                  <a:lnTo>
                    <a:pt x="72118" y="222363"/>
                  </a:lnTo>
                  <a:lnTo>
                    <a:pt x="72118" y="90147"/>
                  </a:lnTo>
                  <a:close/>
                  <a:moveTo>
                    <a:pt x="204334" y="426697"/>
                  </a:moveTo>
                  <a:lnTo>
                    <a:pt x="72118" y="426697"/>
                  </a:lnTo>
                  <a:lnTo>
                    <a:pt x="72118" y="258422"/>
                  </a:lnTo>
                  <a:lnTo>
                    <a:pt x="204334" y="258422"/>
                  </a:lnTo>
                  <a:cubicBezTo>
                    <a:pt x="250802" y="258422"/>
                    <a:pt x="288472" y="296092"/>
                    <a:pt x="288472" y="342560"/>
                  </a:cubicBezTo>
                  <a:cubicBezTo>
                    <a:pt x="288472" y="389028"/>
                    <a:pt x="250802" y="426697"/>
                    <a:pt x="204334" y="426697"/>
                  </a:cubicBezTo>
                  <a:close/>
                </a:path>
              </a:pathLst>
            </a:custGeom>
            <a:solidFill>
              <a:srgbClr val="000000"/>
            </a:solidFill>
            <a:ln w="59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070D8190-A2E1-49EE-B62B-EC799560A847}"/>
              </a:ext>
            </a:extLst>
          </p:cNvPr>
          <p:cNvSpPr txBox="1"/>
          <p:nvPr/>
        </p:nvSpPr>
        <p:spPr>
          <a:xfrm>
            <a:off x="1274288" y="5382931"/>
            <a:ext cx="1188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BAP Token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645DCF6-ED63-4B5B-85D9-80A1D69212C4}"/>
              </a:ext>
            </a:extLst>
          </p:cNvPr>
          <p:cNvSpPr txBox="1"/>
          <p:nvPr/>
        </p:nvSpPr>
        <p:spPr>
          <a:xfrm>
            <a:off x="3095359" y="4436223"/>
            <a:ext cx="483658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이름 </a:t>
            </a:r>
            <a:r>
              <a:rPr lang="en-US" altLang="ko-KR" b="1" dirty="0"/>
              <a:t>: BAP Token</a:t>
            </a:r>
          </a:p>
          <a:p>
            <a:r>
              <a:rPr lang="ko-KR" altLang="en-US" b="1" dirty="0"/>
              <a:t>심볼 </a:t>
            </a:r>
            <a:r>
              <a:rPr lang="en-US" altLang="ko-KR" b="1" dirty="0"/>
              <a:t>: BAP </a:t>
            </a:r>
          </a:p>
          <a:p>
            <a:r>
              <a:rPr lang="ko-KR" altLang="en-US" b="1" dirty="0"/>
              <a:t>단위 </a:t>
            </a:r>
            <a:r>
              <a:rPr lang="en-US" altLang="ko-KR" b="1" dirty="0"/>
              <a:t>: 1</a:t>
            </a:r>
          </a:p>
          <a:p>
            <a:r>
              <a:rPr lang="ko-KR" altLang="en-US" b="1" dirty="0"/>
              <a:t>종류 </a:t>
            </a:r>
            <a:r>
              <a:rPr lang="en-US" altLang="ko-KR" b="1" dirty="0"/>
              <a:t>: </a:t>
            </a:r>
            <a:r>
              <a:rPr lang="ko-KR" altLang="en-US" b="1" dirty="0"/>
              <a:t>거래형 토큰</a:t>
            </a:r>
            <a:endParaRPr lang="en-US" altLang="ko-KR" b="1" dirty="0"/>
          </a:p>
          <a:p>
            <a:r>
              <a:rPr lang="ko-KR" altLang="en-US" b="1" dirty="0"/>
              <a:t>설명 </a:t>
            </a:r>
            <a:r>
              <a:rPr lang="en-US" altLang="ko-KR" b="1" dirty="0"/>
              <a:t>: </a:t>
            </a:r>
            <a:r>
              <a:rPr lang="ko-KR" altLang="en-US" b="1" dirty="0"/>
              <a:t>리워드</a:t>
            </a:r>
            <a:r>
              <a:rPr lang="en-US" altLang="ko-KR" b="1" dirty="0"/>
              <a:t>,</a:t>
            </a:r>
            <a:r>
              <a:rPr lang="ko-KR" altLang="en-US" b="1" dirty="0"/>
              <a:t> 포인트 </a:t>
            </a:r>
            <a:r>
              <a:rPr lang="en-US" altLang="ko-KR" b="1" dirty="0"/>
              <a:t>, </a:t>
            </a:r>
            <a:r>
              <a:rPr lang="ko-KR" altLang="en-US" b="1" dirty="0" err="1"/>
              <a:t>크라우드펀딩시</a:t>
            </a:r>
            <a:r>
              <a:rPr lang="ko-KR" altLang="en-US" b="1" dirty="0"/>
              <a:t> 발행</a:t>
            </a:r>
            <a:r>
              <a:rPr lang="en-US" altLang="ko-KR" b="1" dirty="0"/>
              <a:t>,</a:t>
            </a:r>
          </a:p>
          <a:p>
            <a:r>
              <a:rPr lang="en-US" altLang="ko-KR" b="1" dirty="0"/>
              <a:t>            </a:t>
            </a:r>
            <a:r>
              <a:rPr lang="ko-KR" altLang="en-US" b="1" dirty="0"/>
              <a:t>상품구매 </a:t>
            </a:r>
            <a:r>
              <a:rPr lang="en-US" altLang="ko-KR" b="1" dirty="0"/>
              <a:t>, </a:t>
            </a:r>
            <a:r>
              <a:rPr lang="ko-KR" altLang="en-US" b="1" dirty="0" err="1"/>
              <a:t>크라우드</a:t>
            </a:r>
            <a:r>
              <a:rPr lang="ko-KR" altLang="en-US" b="1" dirty="0"/>
              <a:t> </a:t>
            </a:r>
            <a:r>
              <a:rPr lang="ko-KR" altLang="en-US" b="1" dirty="0" err="1"/>
              <a:t>펀딩</a:t>
            </a:r>
            <a:r>
              <a:rPr lang="ko-KR" altLang="en-US" b="1" dirty="0"/>
              <a:t> 자금 환전가능</a:t>
            </a:r>
          </a:p>
        </p:txBody>
      </p:sp>
    </p:spTree>
    <p:extLst>
      <p:ext uri="{BB962C8B-B14F-4D97-AF65-F5344CB8AC3E}">
        <p14:creationId xmlns:p14="http://schemas.microsoft.com/office/powerpoint/2010/main" val="42847110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554652" y="174060"/>
            <a:ext cx="8214444" cy="513443"/>
          </a:xfrm>
        </p:spPr>
        <p:txBody>
          <a:bodyPr/>
          <a:lstStyle/>
          <a:p>
            <a:r>
              <a:rPr lang="en-US" altLang="ko-KR" dirty="0"/>
              <a:t>3-9. BADIZ </a:t>
            </a:r>
            <a:r>
              <a:rPr lang="ko-KR" altLang="en-US" dirty="0"/>
              <a:t>블록생성 보상 시스템</a:t>
            </a:r>
          </a:p>
        </p:txBody>
      </p:sp>
      <p:graphicFrame>
        <p:nvGraphicFramePr>
          <p:cNvPr id="70" name="표 4">
            <a:extLst>
              <a:ext uri="{FF2B5EF4-FFF2-40B4-BE49-F238E27FC236}">
                <a16:creationId xmlns:a16="http://schemas.microsoft.com/office/drawing/2014/main" id="{566FA3F3-FF19-4FE6-BCF0-64A9BD7F82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9024880"/>
              </p:ext>
            </p:extLst>
          </p:nvPr>
        </p:nvGraphicFramePr>
        <p:xfrm>
          <a:off x="825965" y="3113664"/>
          <a:ext cx="7671816" cy="2385408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472184">
                  <a:extLst>
                    <a:ext uri="{9D8B030D-6E8A-4147-A177-3AD203B41FA5}">
                      <a16:colId xmlns:a16="http://schemas.microsoft.com/office/drawing/2014/main" val="299050756"/>
                    </a:ext>
                  </a:extLst>
                </a:gridCol>
                <a:gridCol w="1453896">
                  <a:extLst>
                    <a:ext uri="{9D8B030D-6E8A-4147-A177-3AD203B41FA5}">
                      <a16:colId xmlns:a16="http://schemas.microsoft.com/office/drawing/2014/main" val="2676867663"/>
                    </a:ext>
                  </a:extLst>
                </a:gridCol>
                <a:gridCol w="1453896">
                  <a:extLst>
                    <a:ext uri="{9D8B030D-6E8A-4147-A177-3AD203B41FA5}">
                      <a16:colId xmlns:a16="http://schemas.microsoft.com/office/drawing/2014/main" val="1342996068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val="2468002212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val="2207052445"/>
                    </a:ext>
                  </a:extLst>
                </a:gridCol>
              </a:tblGrid>
              <a:tr h="296348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마스터 노드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(M-N)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서브노드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(S-N)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F-ACCOUNT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B-ACCOUNT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8035974"/>
                  </a:ext>
                </a:extLst>
              </a:tr>
              <a:tr h="52226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+mn-ea"/>
                          <a:ea typeface="+mn-ea"/>
                        </a:rPr>
                        <a:t>1 </a:t>
                      </a:r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회 </a:t>
                      </a:r>
                      <a:r>
                        <a:rPr lang="ko-KR" altLang="en-US" sz="1200" b="1" dirty="0" err="1">
                          <a:latin typeface="+mn-ea"/>
                          <a:ea typeface="+mn-ea"/>
                        </a:rPr>
                        <a:t>블록생성수</a:t>
                      </a:r>
                      <a:endParaRPr lang="en-US" altLang="ko-KR" sz="1200" b="1" dirty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연 </a:t>
                      </a:r>
                      <a:r>
                        <a:rPr lang="en-US" altLang="ko-KR" sz="1200" b="1" dirty="0">
                          <a:latin typeface="+mn-ea"/>
                          <a:ea typeface="+mn-ea"/>
                        </a:rPr>
                        <a:t>5% </a:t>
                      </a:r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기준</a:t>
                      </a:r>
                      <a:r>
                        <a:rPr lang="en-US" altLang="ko-KR" sz="1200" b="1" dirty="0">
                          <a:latin typeface="+mn-ea"/>
                          <a:ea typeface="+mn-ea"/>
                        </a:rPr>
                        <a:t>(BAZ)</a:t>
                      </a:r>
                      <a:endParaRPr lang="ko-KR" altLang="en-US" sz="12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+mn-ea"/>
                          <a:ea typeface="+mn-ea"/>
                        </a:rPr>
                        <a:t>4.7 BAZ</a:t>
                      </a:r>
                      <a:endParaRPr lang="ko-KR" altLang="en-US" sz="12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b="1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en-US" altLang="ko-KR" sz="1200" b="1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en-US" altLang="ko-KR" sz="1200" b="1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0046810"/>
                  </a:ext>
                </a:extLst>
              </a:tr>
              <a:tr h="5222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블록타임</a:t>
                      </a:r>
                      <a:r>
                        <a:rPr lang="en-US" altLang="ko-KR" sz="1200" b="1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초</a:t>
                      </a:r>
                      <a:r>
                        <a:rPr lang="en-US" altLang="ko-KR" sz="1200" b="1" dirty="0">
                          <a:latin typeface="+mn-ea"/>
                          <a:ea typeface="+mn-ea"/>
                        </a:rPr>
                        <a:t>)</a:t>
                      </a:r>
                      <a:endParaRPr lang="ko-KR" altLang="en-US" sz="12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초</a:t>
                      </a: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b="1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en-US" altLang="ko-KR" sz="1200" b="1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en-US" altLang="ko-KR" sz="1200" b="1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4917824"/>
                  </a:ext>
                </a:extLst>
              </a:tr>
              <a:tr h="5222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보상비율</a:t>
                      </a: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+mn-ea"/>
                          <a:ea typeface="+mn-ea"/>
                        </a:rPr>
                        <a:t>40%</a:t>
                      </a:r>
                      <a:endParaRPr lang="ko-KR" altLang="en-US" sz="12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+mn-ea"/>
                          <a:ea typeface="+mn-ea"/>
                        </a:rPr>
                        <a:t>40%</a:t>
                      </a:r>
                      <a:endParaRPr lang="ko-KR" altLang="en-US" sz="12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+mn-ea"/>
                          <a:ea typeface="+mn-ea"/>
                        </a:rPr>
                        <a:t>15%</a:t>
                      </a:r>
                      <a:endParaRPr lang="ko-KR" altLang="en-US" sz="12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+mn-ea"/>
                          <a:ea typeface="+mn-ea"/>
                        </a:rPr>
                        <a:t>5%</a:t>
                      </a:r>
                      <a:endParaRPr lang="ko-KR" altLang="en-US" sz="12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0281256"/>
                  </a:ext>
                </a:extLst>
              </a:tr>
              <a:tr h="5222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>
                          <a:latin typeface="+mn-ea"/>
                          <a:ea typeface="+mn-ea"/>
                        </a:rPr>
                        <a:t>노드수</a:t>
                      </a:r>
                      <a:endParaRPr lang="ko-KR" altLang="en-US" sz="12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+mn-ea"/>
                          <a:ea typeface="+mn-ea"/>
                        </a:rPr>
                        <a:t>21</a:t>
                      </a:r>
                      <a:endParaRPr lang="ko-KR" altLang="en-US" sz="12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+mn-ea"/>
                          <a:ea typeface="+mn-ea"/>
                        </a:rPr>
                        <a:t>63</a:t>
                      </a:r>
                      <a:endParaRPr lang="ko-KR" altLang="en-US" sz="12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+mn-ea"/>
                          <a:ea typeface="+mn-ea"/>
                        </a:rPr>
                        <a:t>-</a:t>
                      </a:r>
                      <a:endParaRPr lang="ko-KR" altLang="en-US" sz="12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+mn-ea"/>
                          <a:ea typeface="+mn-ea"/>
                        </a:rPr>
                        <a:t>-</a:t>
                      </a:r>
                      <a:endParaRPr lang="ko-KR" altLang="en-US" sz="12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7994129"/>
                  </a:ext>
                </a:extLst>
              </a:tr>
            </a:tbl>
          </a:graphicData>
        </a:graphic>
      </p:graphicFrame>
      <p:sp>
        <p:nvSpPr>
          <p:cNvPr id="71" name="TextBox 70">
            <a:extLst>
              <a:ext uri="{FF2B5EF4-FFF2-40B4-BE49-F238E27FC236}">
                <a16:creationId xmlns:a16="http://schemas.microsoft.com/office/drawing/2014/main" id="{6DD1C76A-CDBF-4BBB-9CF6-7D4EB832279B}"/>
              </a:ext>
            </a:extLst>
          </p:cNvPr>
          <p:cNvSpPr txBox="1"/>
          <p:nvPr/>
        </p:nvSpPr>
        <p:spPr>
          <a:xfrm>
            <a:off x="685570" y="1002271"/>
            <a:ext cx="795260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블록생성 </a:t>
            </a:r>
            <a:endParaRPr lang="en-US" altLang="ko-KR" sz="2000" b="1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① 블록생성           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: </a:t>
            </a:r>
            <a:r>
              <a:rPr lang="ko-KR" altLang="en-US" sz="1600" dirty="0" err="1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마스터노드</a:t>
            </a:r>
            <a:endParaRPr lang="en-US" altLang="ko-KR" sz="16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② 블록타임           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: 3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초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    </a:t>
            </a:r>
          </a:p>
          <a:p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③ 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1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회 블록생성 수 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: 4.7 BAZ</a:t>
            </a:r>
          </a:p>
          <a:p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④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</a:t>
            </a:r>
            <a:r>
              <a:rPr lang="ko-KR" altLang="en-US" sz="1600" dirty="0" err="1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펀딩별로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별도 블록 생성 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( 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총 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21 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개 블록체인 가능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)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D1F105D9-DBD3-4DF4-B6D4-234BAF5E18CE}"/>
              </a:ext>
            </a:extLst>
          </p:cNvPr>
          <p:cNvSpPr txBox="1"/>
          <p:nvPr/>
        </p:nvSpPr>
        <p:spPr>
          <a:xfrm>
            <a:off x="685570" y="2552990"/>
            <a:ext cx="79526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블록생성 후</a:t>
            </a:r>
            <a:r>
              <a:rPr lang="en-US" altLang="ko-KR" sz="2000" b="1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</a:t>
            </a:r>
            <a:r>
              <a:rPr lang="ko-KR" altLang="en-US" sz="2000" b="1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보상</a:t>
            </a:r>
            <a:endParaRPr lang="en-US" altLang="ko-KR" sz="16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43454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554652" y="174060"/>
            <a:ext cx="8214444" cy="513443"/>
          </a:xfrm>
        </p:spPr>
        <p:txBody>
          <a:bodyPr/>
          <a:lstStyle/>
          <a:p>
            <a:r>
              <a:rPr lang="en-US" altLang="ko-KR" dirty="0"/>
              <a:t>3-10. </a:t>
            </a:r>
            <a:r>
              <a:rPr lang="ko-KR" altLang="en-US" dirty="0"/>
              <a:t>노드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6DD1C76A-CDBF-4BBB-9CF6-7D4EB832279B}"/>
              </a:ext>
            </a:extLst>
          </p:cNvPr>
          <p:cNvSpPr txBox="1"/>
          <p:nvPr/>
        </p:nvSpPr>
        <p:spPr>
          <a:xfrm>
            <a:off x="798431" y="844887"/>
            <a:ext cx="7970665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노드   </a:t>
            </a:r>
            <a:endParaRPr lang="en-US" altLang="ko-KR" sz="2000" b="1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① 마스터 노드는 서브 노드의 투표로 선출 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, 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플랫폼 </a:t>
            </a:r>
            <a:r>
              <a:rPr lang="ko-KR" altLang="en-US" sz="1600" dirty="0" err="1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유지시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의사결정권한</a:t>
            </a:r>
            <a:endParaRPr lang="en-US" altLang="ko-KR" sz="16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endParaRPr lang="en-US" altLang="ko-KR" sz="16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② 플랫폼에서 요구하는 권장사양의 서버를 운영</a:t>
            </a:r>
            <a:endParaRPr lang="en-US" altLang="ko-KR" sz="16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endParaRPr lang="en-US" altLang="ko-KR" sz="16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③ 코인 전체 물량의 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0.2% BAZ 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을 보유 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(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미달 시 블록보상 지급 안됨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)</a:t>
            </a:r>
          </a:p>
          <a:p>
            <a:endParaRPr lang="en-US" altLang="ko-KR" sz="16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④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블록생성을 통해서 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BAZ 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발행</a:t>
            </a:r>
            <a:endParaRPr lang="en-US" altLang="ko-KR" sz="16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endParaRPr lang="en-US" altLang="ko-KR" sz="16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⑤ 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BAZ 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트랜잭션 처리</a:t>
            </a:r>
            <a:endParaRPr lang="en-US" altLang="ko-KR" sz="16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endParaRPr lang="en-US" altLang="ko-KR" sz="16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⑥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투자진행시 투자결정 및 투자 관리 역할</a:t>
            </a:r>
            <a:endParaRPr lang="en-US" altLang="ko-KR" sz="16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endParaRPr lang="en-US" altLang="ko-KR" sz="16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⑦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플랫폼 유지 위한 종합적인 의사결정</a:t>
            </a:r>
            <a:endParaRPr lang="en-US" altLang="ko-KR" sz="16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endParaRPr lang="en-US" altLang="ko-KR" sz="16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</p:txBody>
      </p:sp>
      <p:graphicFrame>
        <p:nvGraphicFramePr>
          <p:cNvPr id="6" name="표 4">
            <a:extLst>
              <a:ext uri="{FF2B5EF4-FFF2-40B4-BE49-F238E27FC236}">
                <a16:creationId xmlns:a16="http://schemas.microsoft.com/office/drawing/2014/main" id="{AF6A0E1E-9302-4864-A182-6B0406012E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3583151"/>
              </p:ext>
            </p:extLst>
          </p:nvPr>
        </p:nvGraphicFramePr>
        <p:xfrm>
          <a:off x="937261" y="4849478"/>
          <a:ext cx="7700916" cy="1383134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3850458">
                  <a:extLst>
                    <a:ext uri="{9D8B030D-6E8A-4147-A177-3AD203B41FA5}">
                      <a16:colId xmlns:a16="http://schemas.microsoft.com/office/drawing/2014/main" val="2676867663"/>
                    </a:ext>
                  </a:extLst>
                </a:gridCol>
                <a:gridCol w="3850458">
                  <a:extLst>
                    <a:ext uri="{9D8B030D-6E8A-4147-A177-3AD203B41FA5}">
                      <a16:colId xmlns:a16="http://schemas.microsoft.com/office/drawing/2014/main" val="1342996068"/>
                    </a:ext>
                  </a:extLst>
                </a:gridCol>
              </a:tblGrid>
              <a:tr h="2858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마스터 노드</a:t>
                      </a: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서브 노드</a:t>
                      </a: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8035974"/>
                  </a:ext>
                </a:extLst>
              </a:tr>
              <a:tr h="2277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/>
                        <a:t>블록생성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err="1">
                          <a:latin typeface="+mn-ea"/>
                          <a:ea typeface="+mn-ea"/>
                        </a:rPr>
                        <a:t>DApp</a:t>
                      </a:r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200" b="0" dirty="0">
                          <a:latin typeface="+mn-ea"/>
                          <a:ea typeface="+mn-ea"/>
                        </a:rPr>
                        <a:t>리소스 제공</a:t>
                      </a: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0281256"/>
                  </a:ext>
                </a:extLst>
              </a:tr>
              <a:tr h="2277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/>
                        <a:t>트랜잭션 처리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latin typeface="+mn-ea"/>
                          <a:ea typeface="+mn-ea"/>
                        </a:rPr>
                        <a:t>트랜잭션 수집</a:t>
                      </a: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1594758"/>
                  </a:ext>
                </a:extLst>
              </a:tr>
              <a:tr h="2277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/>
                        <a:t>투자를 위한 설정 및 기업 선정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latin typeface="+mn-ea"/>
                          <a:ea typeface="+mn-ea"/>
                        </a:rPr>
                        <a:t>투자리스트 선정</a:t>
                      </a: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7994129"/>
                  </a:ext>
                </a:extLst>
              </a:tr>
              <a:tr h="2277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BADIZ </a:t>
                      </a:r>
                      <a:r>
                        <a:rPr lang="ko-KR" altLang="en-US" sz="1200" b="0" dirty="0">
                          <a:latin typeface="+mn-ea"/>
                          <a:ea typeface="+mn-ea"/>
                        </a:rPr>
                        <a:t>플랫폼 위한 의사결정</a:t>
                      </a: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latin typeface="+mn-ea"/>
                          <a:ea typeface="+mn-ea"/>
                        </a:rPr>
                        <a:t>유사시 마스터 노드 대신 서버운영</a:t>
                      </a: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83959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904234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554652" y="174060"/>
            <a:ext cx="8214444" cy="513443"/>
          </a:xfrm>
        </p:spPr>
        <p:txBody>
          <a:bodyPr/>
          <a:lstStyle/>
          <a:p>
            <a:r>
              <a:rPr lang="en-US" altLang="ko-KR" dirty="0"/>
              <a:t>3-11.  ACCOUNT</a:t>
            </a:r>
            <a:endParaRPr lang="ko-KR" altLang="en-US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6DD1C76A-CDBF-4BBB-9CF6-7D4EB832279B}"/>
              </a:ext>
            </a:extLst>
          </p:cNvPr>
          <p:cNvSpPr txBox="1"/>
          <p:nvPr/>
        </p:nvSpPr>
        <p:spPr>
          <a:xfrm>
            <a:off x="798431" y="844887"/>
            <a:ext cx="7970665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F-ACCOUNT</a:t>
            </a:r>
            <a:r>
              <a:rPr lang="ko-KR" altLang="en-US" sz="2000" b="1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  </a:t>
            </a:r>
            <a:endParaRPr lang="en-US" altLang="ko-KR" sz="2000" b="1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endParaRPr lang="en-US" altLang="ko-KR" sz="2000" b="1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① </a:t>
            </a:r>
            <a:r>
              <a:rPr lang="ko-KR" altLang="en-US" sz="1600" dirty="0" err="1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마스터노드에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의해 블록이 생성될 때 마다 블록 당 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15% 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보상비율로 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BAZ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적립</a:t>
            </a:r>
          </a:p>
          <a:p>
            <a:endParaRPr lang="en-US" altLang="ko-KR" sz="16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② 투자에 사용되는 자금</a:t>
            </a:r>
            <a:endParaRPr lang="en-US" altLang="ko-KR" sz="16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endParaRPr lang="en-US" altLang="ko-KR" sz="16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③ 투자처에서 발생한 배당을 입금 및 투자자 </a:t>
            </a:r>
            <a:r>
              <a:rPr lang="ko-KR" altLang="en-US" sz="1600" dirty="0" err="1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분배시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사용</a:t>
            </a:r>
            <a:endParaRPr lang="en-US" altLang="ko-KR" sz="16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endParaRPr lang="en-US" altLang="ko-KR" sz="16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endParaRPr lang="en-US" altLang="ko-KR" sz="16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endParaRPr lang="en-US" altLang="ko-KR" sz="16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endParaRPr lang="en-US" altLang="ko-KR" sz="16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r>
              <a:rPr lang="en-US" altLang="ko-KR" sz="2000" b="1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B-ACCOUNT</a:t>
            </a:r>
            <a:r>
              <a:rPr lang="ko-KR" altLang="en-US" sz="2000" b="1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  </a:t>
            </a:r>
            <a:endParaRPr lang="en-US" altLang="ko-KR" sz="2000" b="1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endParaRPr lang="en-US" altLang="ko-KR" sz="2000" b="1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① </a:t>
            </a:r>
            <a:r>
              <a:rPr lang="ko-KR" altLang="en-US" sz="1600" dirty="0" err="1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마스터노드에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의해 블록이 생성될 때 마다 블록 당 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5% 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보상비율로 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BAZ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적립</a:t>
            </a:r>
          </a:p>
          <a:p>
            <a:endParaRPr lang="en-US" altLang="ko-KR" sz="16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② 투자 </a:t>
            </a:r>
            <a:r>
              <a:rPr lang="ko-KR" altLang="en-US" sz="1600" dirty="0" err="1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진행후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투자자의 안전을 위해 사용</a:t>
            </a:r>
            <a:endParaRPr lang="en-US" altLang="ko-KR" sz="16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endParaRPr lang="en-US" altLang="ko-KR" sz="16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③ 배당 </a:t>
            </a:r>
            <a:r>
              <a:rPr lang="ko-KR" altLang="en-US" sz="1600" dirty="0" err="1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분배시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배당의 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1%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를 적립</a:t>
            </a:r>
            <a:endParaRPr lang="en-US" altLang="ko-KR" sz="16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endParaRPr lang="en-US" altLang="ko-KR" sz="16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endParaRPr lang="en-US" altLang="ko-KR" sz="16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endParaRPr lang="en-US" altLang="ko-KR" sz="16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endParaRPr lang="en-US" altLang="ko-KR" sz="16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endParaRPr lang="en-US" altLang="ko-KR" sz="16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73318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554652" y="174060"/>
            <a:ext cx="8214444" cy="513443"/>
          </a:xfrm>
        </p:spPr>
        <p:txBody>
          <a:bodyPr/>
          <a:lstStyle/>
          <a:p>
            <a:r>
              <a:rPr lang="en-US" altLang="ko-KR" dirty="0"/>
              <a:t>3-12. BADIZ Platform Structure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2DFA4B3-A250-4567-88C9-17DA009B85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6912" y="1098970"/>
            <a:ext cx="1143000" cy="5064086"/>
          </a:xfrm>
          <a:prstGeom prst="rect">
            <a:avLst/>
          </a:prstGeom>
        </p:spPr>
      </p:pic>
      <p:pic>
        <p:nvPicPr>
          <p:cNvPr id="11" name="그래픽 10" descr="남학생">
            <a:extLst>
              <a:ext uri="{FF2B5EF4-FFF2-40B4-BE49-F238E27FC236}">
                <a16:creationId xmlns:a16="http://schemas.microsoft.com/office/drawing/2014/main" id="{24635CE0-CAA5-4B2C-93D2-2BDC263161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19729" y="1624263"/>
            <a:ext cx="632879" cy="632879"/>
          </a:xfrm>
          <a:prstGeom prst="rect">
            <a:avLst/>
          </a:prstGeom>
        </p:spPr>
      </p:pic>
      <p:pic>
        <p:nvPicPr>
          <p:cNvPr id="12" name="그래픽 11" descr="남학생">
            <a:extLst>
              <a:ext uri="{FF2B5EF4-FFF2-40B4-BE49-F238E27FC236}">
                <a16:creationId xmlns:a16="http://schemas.microsoft.com/office/drawing/2014/main" id="{14B0A79D-1A15-4D75-96F0-EEE6D50CF5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8521" y="1629689"/>
            <a:ext cx="632879" cy="632879"/>
          </a:xfrm>
          <a:prstGeom prst="rect">
            <a:avLst/>
          </a:prstGeom>
        </p:spPr>
      </p:pic>
      <p:pic>
        <p:nvPicPr>
          <p:cNvPr id="13" name="그래픽 12" descr="여학생">
            <a:extLst>
              <a:ext uri="{FF2B5EF4-FFF2-40B4-BE49-F238E27FC236}">
                <a16:creationId xmlns:a16="http://schemas.microsoft.com/office/drawing/2014/main" id="{7100C352-4CEA-4137-B162-6738A63C0FD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22821" y="2158733"/>
            <a:ext cx="632879" cy="632879"/>
          </a:xfrm>
          <a:prstGeom prst="rect">
            <a:avLst/>
          </a:prstGeom>
        </p:spPr>
      </p:pic>
      <p:pic>
        <p:nvPicPr>
          <p:cNvPr id="14" name="그래픽 13" descr="남학생">
            <a:extLst>
              <a:ext uri="{FF2B5EF4-FFF2-40B4-BE49-F238E27FC236}">
                <a16:creationId xmlns:a16="http://schemas.microsoft.com/office/drawing/2014/main" id="{CA93ED2D-CE8F-4883-A4A9-029FA20571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64924" y="2158733"/>
            <a:ext cx="632879" cy="632879"/>
          </a:xfrm>
          <a:prstGeom prst="rect">
            <a:avLst/>
          </a:prstGeom>
        </p:spPr>
      </p:pic>
      <p:pic>
        <p:nvPicPr>
          <p:cNvPr id="15" name="그래픽 14" descr="남학생">
            <a:extLst>
              <a:ext uri="{FF2B5EF4-FFF2-40B4-BE49-F238E27FC236}">
                <a16:creationId xmlns:a16="http://schemas.microsoft.com/office/drawing/2014/main" id="{4EC5EDD3-6294-48C4-990A-7D4DF21550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4799" y="2158735"/>
            <a:ext cx="632879" cy="63287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B6EDF87-A2E5-4F47-92CC-B17BE66C9C73}"/>
              </a:ext>
            </a:extLst>
          </p:cNvPr>
          <p:cNvSpPr txBox="1"/>
          <p:nvPr/>
        </p:nvSpPr>
        <p:spPr>
          <a:xfrm>
            <a:off x="833970" y="1401913"/>
            <a:ext cx="12936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BAZ</a:t>
            </a:r>
            <a:r>
              <a:rPr lang="ko-KR" altLang="en-US" sz="1200" b="1" dirty="0"/>
              <a:t> </a:t>
            </a:r>
            <a:r>
              <a:rPr lang="en-US" altLang="ko-KR" sz="1200" b="1" dirty="0"/>
              <a:t>(DAI) </a:t>
            </a:r>
            <a:r>
              <a:rPr lang="ko-KR" altLang="en-US" sz="1200" b="1" dirty="0"/>
              <a:t>투자자</a:t>
            </a:r>
          </a:p>
        </p:txBody>
      </p:sp>
      <p:pic>
        <p:nvPicPr>
          <p:cNvPr id="18" name="그래픽 17" descr="남학생">
            <a:extLst>
              <a:ext uri="{FF2B5EF4-FFF2-40B4-BE49-F238E27FC236}">
                <a16:creationId xmlns:a16="http://schemas.microsoft.com/office/drawing/2014/main" id="{2ABB0614-8BAE-426B-87D0-21BB1CEB917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662928" y="5241273"/>
            <a:ext cx="590789" cy="632879"/>
          </a:xfrm>
          <a:prstGeom prst="rect">
            <a:avLst/>
          </a:prstGeom>
        </p:spPr>
      </p:pic>
      <p:pic>
        <p:nvPicPr>
          <p:cNvPr id="19" name="그래픽 18" descr="남학생">
            <a:extLst>
              <a:ext uri="{FF2B5EF4-FFF2-40B4-BE49-F238E27FC236}">
                <a16:creationId xmlns:a16="http://schemas.microsoft.com/office/drawing/2014/main" id="{F6DFD5D2-EB0E-40F7-8A1B-1E49F106503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13377" y="5252005"/>
            <a:ext cx="632879" cy="63287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F0D1EFDF-13F9-4950-85B3-A58324E8253C}"/>
              </a:ext>
            </a:extLst>
          </p:cNvPr>
          <p:cNvSpPr txBox="1"/>
          <p:nvPr/>
        </p:nvSpPr>
        <p:spPr>
          <a:xfrm>
            <a:off x="900820" y="5858945"/>
            <a:ext cx="13285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BAV(DAO) </a:t>
            </a:r>
            <a:r>
              <a:rPr lang="ko-KR" altLang="en-US" sz="1200" b="1" dirty="0"/>
              <a:t>투자자</a:t>
            </a:r>
          </a:p>
        </p:txBody>
      </p:sp>
      <p:pic>
        <p:nvPicPr>
          <p:cNvPr id="27" name="그래픽 26" descr="3D 유리">
            <a:extLst>
              <a:ext uri="{FF2B5EF4-FFF2-40B4-BE49-F238E27FC236}">
                <a16:creationId xmlns:a16="http://schemas.microsoft.com/office/drawing/2014/main" id="{BA11C25E-4475-4364-A9FA-F854368E621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211747" y="5073121"/>
            <a:ext cx="599508" cy="599508"/>
          </a:xfrm>
          <a:prstGeom prst="rect">
            <a:avLst/>
          </a:prstGeom>
        </p:spPr>
      </p:pic>
      <p:pic>
        <p:nvPicPr>
          <p:cNvPr id="28" name="그래픽 27" descr="팟캐스트">
            <a:extLst>
              <a:ext uri="{FF2B5EF4-FFF2-40B4-BE49-F238E27FC236}">
                <a16:creationId xmlns:a16="http://schemas.microsoft.com/office/drawing/2014/main" id="{3ADF8D70-93E2-4D1B-AB4A-B8DD80516F1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177344" y="4502643"/>
            <a:ext cx="668314" cy="668314"/>
          </a:xfrm>
          <a:prstGeom prst="rect">
            <a:avLst/>
          </a:prstGeom>
        </p:spPr>
      </p:pic>
      <p:pic>
        <p:nvPicPr>
          <p:cNvPr id="30" name="그래픽 29" descr="학사모">
            <a:extLst>
              <a:ext uri="{FF2B5EF4-FFF2-40B4-BE49-F238E27FC236}">
                <a16:creationId xmlns:a16="http://schemas.microsoft.com/office/drawing/2014/main" id="{AD41D294-9F44-4EBC-9AB3-B6D714CB4A8F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233107" y="5500648"/>
            <a:ext cx="668314" cy="66831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45FC813-3553-4976-9CDF-654FDD038199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811256" y="4610500"/>
            <a:ext cx="1775988" cy="371475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B75B0588-BC9E-41FB-9084-6AAB984EDFFA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879134" y="5090577"/>
            <a:ext cx="1679554" cy="381000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2FE8A218-BD1D-4C3C-9E88-D5947DF8F431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868405" y="5580675"/>
            <a:ext cx="1679554" cy="409575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11350E30-EBE2-47B8-9FB4-13B5801E63D6}"/>
              </a:ext>
            </a:extLst>
          </p:cNvPr>
          <p:cNvSpPr/>
          <p:nvPr/>
        </p:nvSpPr>
        <p:spPr>
          <a:xfrm>
            <a:off x="4074391" y="4361606"/>
            <a:ext cx="2574767" cy="1836427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97F1ABEF-CD2E-4FB1-A599-D5A7A1BA51CE}"/>
              </a:ext>
            </a:extLst>
          </p:cNvPr>
          <p:cNvSpPr/>
          <p:nvPr/>
        </p:nvSpPr>
        <p:spPr>
          <a:xfrm>
            <a:off x="786922" y="1640356"/>
            <a:ext cx="1475581" cy="1160925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A8B4833-4B7A-4B49-82BB-258130DE7143}"/>
              </a:ext>
            </a:extLst>
          </p:cNvPr>
          <p:cNvSpPr/>
          <p:nvPr/>
        </p:nvSpPr>
        <p:spPr>
          <a:xfrm>
            <a:off x="810483" y="5213646"/>
            <a:ext cx="1494135" cy="655627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343F4D6-9EB9-4BD8-832F-BF449EBD76EC}"/>
              </a:ext>
            </a:extLst>
          </p:cNvPr>
          <p:cNvSpPr txBox="1"/>
          <p:nvPr/>
        </p:nvSpPr>
        <p:spPr>
          <a:xfrm>
            <a:off x="3982516" y="4128937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투자대상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CE6DA92-9DBE-4839-9A42-32AE19E27B43}"/>
              </a:ext>
            </a:extLst>
          </p:cNvPr>
          <p:cNvSpPr/>
          <p:nvPr/>
        </p:nvSpPr>
        <p:spPr>
          <a:xfrm>
            <a:off x="7282725" y="1076480"/>
            <a:ext cx="1203338" cy="5176326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A8635B3-C483-4E98-86C4-2FFD7B2F193E}"/>
              </a:ext>
            </a:extLst>
          </p:cNvPr>
          <p:cNvSpPr txBox="1"/>
          <p:nvPr/>
        </p:nvSpPr>
        <p:spPr>
          <a:xfrm>
            <a:off x="7197473" y="821971"/>
            <a:ext cx="9284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Block Chain</a:t>
            </a:r>
            <a:endParaRPr lang="ko-KR" altLang="en-US" sz="1200" b="1" dirty="0"/>
          </a:p>
        </p:txBody>
      </p:sp>
      <p:pic>
        <p:nvPicPr>
          <p:cNvPr id="41" name="그래픽 40" descr="금고 단색으로 채워진">
            <a:extLst>
              <a:ext uri="{FF2B5EF4-FFF2-40B4-BE49-F238E27FC236}">
                <a16:creationId xmlns:a16="http://schemas.microsoft.com/office/drawing/2014/main" id="{5CFFD0A5-AABD-40DA-BD5A-4B1F2914C867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/>
        </p:blipFill>
        <p:spPr>
          <a:xfrm>
            <a:off x="4203066" y="1824068"/>
            <a:ext cx="632879" cy="632879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483D4D47-7424-44B6-91F6-99C04EA22CD5}"/>
              </a:ext>
            </a:extLst>
          </p:cNvPr>
          <p:cNvSpPr txBox="1"/>
          <p:nvPr/>
        </p:nvSpPr>
        <p:spPr>
          <a:xfrm>
            <a:off x="4026040" y="1401913"/>
            <a:ext cx="8213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ACCOUNT</a:t>
            </a:r>
            <a:endParaRPr lang="ko-KR" altLang="en-US" sz="1200" b="1" dirty="0"/>
          </a:p>
        </p:txBody>
      </p:sp>
      <p:pic>
        <p:nvPicPr>
          <p:cNvPr id="43" name="그래픽 42" descr="금고 단색으로 채워진">
            <a:extLst>
              <a:ext uri="{FF2B5EF4-FFF2-40B4-BE49-F238E27FC236}">
                <a16:creationId xmlns:a16="http://schemas.microsoft.com/office/drawing/2014/main" id="{07EC6351-08D5-4112-AD35-CCEC4683E1FB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/>
        </p:blipFill>
        <p:spPr>
          <a:xfrm>
            <a:off x="4685179" y="1824068"/>
            <a:ext cx="632879" cy="632879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F951AA00-1FFD-4BFF-AFFB-F36B9EB12EE6}"/>
              </a:ext>
            </a:extLst>
          </p:cNvPr>
          <p:cNvSpPr txBox="1"/>
          <p:nvPr/>
        </p:nvSpPr>
        <p:spPr>
          <a:xfrm>
            <a:off x="6212587" y="3338317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배당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95F9AD9-4928-4DE2-B169-D1663F745BEE}"/>
              </a:ext>
            </a:extLst>
          </p:cNvPr>
          <p:cNvSpPr txBox="1"/>
          <p:nvPr/>
        </p:nvSpPr>
        <p:spPr>
          <a:xfrm>
            <a:off x="5555935" y="3336535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투자</a:t>
            </a: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315517E-D7ED-4FBB-8261-D9B1350C60B3}"/>
              </a:ext>
            </a:extLst>
          </p:cNvPr>
          <p:cNvCxnSpPr>
            <a:cxnSpLocks/>
          </p:cNvCxnSpPr>
          <p:nvPr/>
        </p:nvCxnSpPr>
        <p:spPr>
          <a:xfrm>
            <a:off x="5973621" y="2801281"/>
            <a:ext cx="0" cy="15825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CACED496-3566-4094-A565-A62677548E8D}"/>
              </a:ext>
            </a:extLst>
          </p:cNvPr>
          <p:cNvCxnSpPr>
            <a:cxnSpLocks/>
          </p:cNvCxnSpPr>
          <p:nvPr/>
        </p:nvCxnSpPr>
        <p:spPr>
          <a:xfrm flipH="1" flipV="1">
            <a:off x="6232323" y="2807682"/>
            <a:ext cx="6405" cy="1553925"/>
          </a:xfrm>
          <a:prstGeom prst="straightConnector1">
            <a:avLst/>
          </a:prstGeom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58602A7A-1B95-439F-AE6D-020266A241F3}"/>
              </a:ext>
            </a:extLst>
          </p:cNvPr>
          <p:cNvSpPr/>
          <p:nvPr/>
        </p:nvSpPr>
        <p:spPr>
          <a:xfrm>
            <a:off x="4049484" y="1673457"/>
            <a:ext cx="2574767" cy="1127824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1" name="그래픽 50" descr="금고 단색으로 채워진">
            <a:extLst>
              <a:ext uri="{FF2B5EF4-FFF2-40B4-BE49-F238E27FC236}">
                <a16:creationId xmlns:a16="http://schemas.microsoft.com/office/drawing/2014/main" id="{3CED0A18-9CDC-49B3-9A08-5A6F98AD9BA1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/>
        </p:blipFill>
        <p:spPr>
          <a:xfrm>
            <a:off x="5804236" y="1824704"/>
            <a:ext cx="632879" cy="632879"/>
          </a:xfrm>
          <a:prstGeom prst="rect">
            <a:avLst/>
          </a:prstGeom>
        </p:spPr>
      </p:pic>
      <p:pic>
        <p:nvPicPr>
          <p:cNvPr id="54" name="그래픽 53" descr="여학생">
            <a:extLst>
              <a:ext uri="{FF2B5EF4-FFF2-40B4-BE49-F238E27FC236}">
                <a16:creationId xmlns:a16="http://schemas.microsoft.com/office/drawing/2014/main" id="{0D46ED97-65F0-4704-B4C9-A99F69250F0A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233572" y="5241597"/>
            <a:ext cx="632879" cy="632879"/>
          </a:xfrm>
          <a:prstGeom prst="rect">
            <a:avLst/>
          </a:prstGeom>
        </p:spPr>
      </p:pic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FA63DBF8-26DD-4683-95F0-DAB0921063FB}"/>
              </a:ext>
            </a:extLst>
          </p:cNvPr>
          <p:cNvCxnSpPr>
            <a:cxnSpLocks/>
          </p:cNvCxnSpPr>
          <p:nvPr/>
        </p:nvCxnSpPr>
        <p:spPr>
          <a:xfrm flipV="1">
            <a:off x="2285947" y="2345368"/>
            <a:ext cx="1783666" cy="3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E5666B97-B84A-4652-B946-69FB16596D3C}"/>
              </a:ext>
            </a:extLst>
          </p:cNvPr>
          <p:cNvCxnSpPr>
            <a:cxnSpLocks/>
          </p:cNvCxnSpPr>
          <p:nvPr/>
        </p:nvCxnSpPr>
        <p:spPr>
          <a:xfrm flipH="1">
            <a:off x="2274626" y="2089660"/>
            <a:ext cx="1773429" cy="1"/>
          </a:xfrm>
          <a:prstGeom prst="straightConnector1">
            <a:avLst/>
          </a:prstGeom>
          <a:ln w="9525" cap="flat" cmpd="sng" algn="ctr">
            <a:solidFill>
              <a:schemeClr val="accent6"/>
            </a:solidFill>
            <a:prstDash val="solid"/>
            <a:round/>
            <a:headEnd type="none" w="sm" len="sm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4D8CC86E-B59D-4447-8797-EE70334E040D}"/>
              </a:ext>
            </a:extLst>
          </p:cNvPr>
          <p:cNvSpPr txBox="1"/>
          <p:nvPr/>
        </p:nvSpPr>
        <p:spPr>
          <a:xfrm>
            <a:off x="3190703" y="2517171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투자집행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6D8D29B-5CCD-439F-B4CE-C8111A685BA1}"/>
              </a:ext>
            </a:extLst>
          </p:cNvPr>
          <p:cNvSpPr txBox="1"/>
          <p:nvPr/>
        </p:nvSpPr>
        <p:spPr>
          <a:xfrm>
            <a:off x="2935938" y="1781780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배당</a:t>
            </a:r>
          </a:p>
        </p:txBody>
      </p:sp>
      <p:pic>
        <p:nvPicPr>
          <p:cNvPr id="59" name="그래픽 58" descr="이사회 단색으로 채워진">
            <a:extLst>
              <a:ext uri="{FF2B5EF4-FFF2-40B4-BE49-F238E27FC236}">
                <a16:creationId xmlns:a16="http://schemas.microsoft.com/office/drawing/2014/main" id="{674CC845-B989-403E-B397-2ADB290AE059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rcRect/>
          <a:stretch/>
        </p:blipFill>
        <p:spPr>
          <a:xfrm>
            <a:off x="1209321" y="3595099"/>
            <a:ext cx="632879" cy="632879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8354C61F-4F4A-4C27-9AAB-1F04AE1BFFBA}"/>
              </a:ext>
            </a:extLst>
          </p:cNvPr>
          <p:cNvSpPr txBox="1"/>
          <p:nvPr/>
        </p:nvSpPr>
        <p:spPr>
          <a:xfrm>
            <a:off x="1312049" y="4202039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투표</a:t>
            </a:r>
          </a:p>
        </p:txBody>
      </p:sp>
      <p:cxnSp>
        <p:nvCxnSpPr>
          <p:cNvPr id="63" name="연결선: 꺾임 62">
            <a:extLst>
              <a:ext uri="{FF2B5EF4-FFF2-40B4-BE49-F238E27FC236}">
                <a16:creationId xmlns:a16="http://schemas.microsoft.com/office/drawing/2014/main" id="{7E88183F-8728-48ED-982B-C6F3C6DAB26E}"/>
              </a:ext>
            </a:extLst>
          </p:cNvPr>
          <p:cNvCxnSpPr>
            <a:cxnSpLocks/>
            <a:stCxn id="36" idx="2"/>
            <a:endCxn id="59" idx="0"/>
          </p:cNvCxnSpPr>
          <p:nvPr/>
        </p:nvCxnSpPr>
        <p:spPr>
          <a:xfrm rot="16200000" flipH="1">
            <a:off x="1128328" y="3197666"/>
            <a:ext cx="793818" cy="104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연결선: 꺾임 64">
            <a:extLst>
              <a:ext uri="{FF2B5EF4-FFF2-40B4-BE49-F238E27FC236}">
                <a16:creationId xmlns:a16="http://schemas.microsoft.com/office/drawing/2014/main" id="{215787D7-A7B8-4061-9CFC-A4AAD73C8443}"/>
              </a:ext>
            </a:extLst>
          </p:cNvPr>
          <p:cNvCxnSpPr>
            <a:cxnSpLocks/>
            <a:stCxn id="37" idx="0"/>
            <a:endCxn id="61" idx="2"/>
          </p:cNvCxnSpPr>
          <p:nvPr/>
        </p:nvCxnSpPr>
        <p:spPr>
          <a:xfrm rot="5400000" flipH="1" flipV="1">
            <a:off x="1190607" y="4845982"/>
            <a:ext cx="734608" cy="72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D6191A00-06CC-43A2-ACD9-7C529ECBBCC9}"/>
              </a:ext>
            </a:extLst>
          </p:cNvPr>
          <p:cNvCxnSpPr>
            <a:cxnSpLocks/>
          </p:cNvCxnSpPr>
          <p:nvPr/>
        </p:nvCxnSpPr>
        <p:spPr>
          <a:xfrm>
            <a:off x="6734253" y="2091066"/>
            <a:ext cx="4369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4FB92FF1-6279-41A7-8755-7E654E3C0CBB}"/>
              </a:ext>
            </a:extLst>
          </p:cNvPr>
          <p:cNvCxnSpPr>
            <a:cxnSpLocks/>
          </p:cNvCxnSpPr>
          <p:nvPr/>
        </p:nvCxnSpPr>
        <p:spPr>
          <a:xfrm flipH="1">
            <a:off x="6705030" y="2237369"/>
            <a:ext cx="4369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2776C9F6-0CB4-4CBB-872F-C72B17C9F244}"/>
              </a:ext>
            </a:extLst>
          </p:cNvPr>
          <p:cNvSpPr txBox="1"/>
          <p:nvPr/>
        </p:nvSpPr>
        <p:spPr>
          <a:xfrm>
            <a:off x="6705030" y="2336674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검증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62D27D0F-54BB-476B-B9D6-E0DD94C00E95}"/>
              </a:ext>
            </a:extLst>
          </p:cNvPr>
          <p:cNvSpPr txBox="1"/>
          <p:nvPr/>
        </p:nvSpPr>
        <p:spPr>
          <a:xfrm>
            <a:off x="6705030" y="1771378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기록</a:t>
            </a:r>
          </a:p>
        </p:txBody>
      </p: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7A4775B1-9BF3-46DB-8D6B-29BB757EE0EF}"/>
              </a:ext>
            </a:extLst>
          </p:cNvPr>
          <p:cNvCxnSpPr>
            <a:cxnSpLocks/>
          </p:cNvCxnSpPr>
          <p:nvPr/>
        </p:nvCxnSpPr>
        <p:spPr>
          <a:xfrm>
            <a:off x="6776879" y="5213646"/>
            <a:ext cx="4369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A61F904C-6457-4B2F-9995-F7893A2C9D0C}"/>
              </a:ext>
            </a:extLst>
          </p:cNvPr>
          <p:cNvCxnSpPr>
            <a:cxnSpLocks/>
          </p:cNvCxnSpPr>
          <p:nvPr/>
        </p:nvCxnSpPr>
        <p:spPr>
          <a:xfrm flipH="1">
            <a:off x="6747656" y="5359949"/>
            <a:ext cx="4369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1ECC9766-3C4F-4EDC-B52D-6BFDC7491979}"/>
              </a:ext>
            </a:extLst>
          </p:cNvPr>
          <p:cNvSpPr txBox="1"/>
          <p:nvPr/>
        </p:nvSpPr>
        <p:spPr>
          <a:xfrm>
            <a:off x="6747656" y="5459254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검증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D3FBCED0-E9D9-42AF-A639-3E96280AA2C3}"/>
              </a:ext>
            </a:extLst>
          </p:cNvPr>
          <p:cNvSpPr txBox="1"/>
          <p:nvPr/>
        </p:nvSpPr>
        <p:spPr>
          <a:xfrm>
            <a:off x="6747656" y="4893958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기록</a:t>
            </a:r>
          </a:p>
        </p:txBody>
      </p:sp>
      <p:pic>
        <p:nvPicPr>
          <p:cNvPr id="60" name="그래픽 59" descr="컴퓨터 단색으로 채워진">
            <a:extLst>
              <a:ext uri="{FF2B5EF4-FFF2-40B4-BE49-F238E27FC236}">
                <a16:creationId xmlns:a16="http://schemas.microsoft.com/office/drawing/2014/main" id="{17593528-7F2B-432B-AA8F-A0B86A39D17A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rcRect/>
          <a:stretch/>
        </p:blipFill>
        <p:spPr>
          <a:xfrm>
            <a:off x="2892146" y="3238982"/>
            <a:ext cx="632879" cy="632879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D8C5B095-549F-4C69-9438-787D9ADDE658}"/>
              </a:ext>
            </a:extLst>
          </p:cNvPr>
          <p:cNvSpPr txBox="1"/>
          <p:nvPr/>
        </p:nvSpPr>
        <p:spPr>
          <a:xfrm>
            <a:off x="2766159" y="3835803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err="1"/>
              <a:t>마스터노드</a:t>
            </a:r>
            <a:endParaRPr lang="ko-KR" altLang="en-US" sz="1200" b="1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CFB7FB6-F718-4A1E-9F8A-258D33A003DF}"/>
              </a:ext>
            </a:extLst>
          </p:cNvPr>
          <p:cNvSpPr txBox="1"/>
          <p:nvPr/>
        </p:nvSpPr>
        <p:spPr>
          <a:xfrm>
            <a:off x="2858749" y="5529358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err="1"/>
              <a:t>서브노드</a:t>
            </a:r>
            <a:endParaRPr lang="ko-KR" altLang="en-US" sz="1200" b="1" dirty="0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3D719CA5-406C-47B4-87C1-F28D8CA85905}"/>
              </a:ext>
            </a:extLst>
          </p:cNvPr>
          <p:cNvSpPr/>
          <p:nvPr/>
        </p:nvSpPr>
        <p:spPr>
          <a:xfrm>
            <a:off x="2638481" y="3262626"/>
            <a:ext cx="1117485" cy="2596319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1F4A9594-93EC-4893-BDED-2BBAF885448B}"/>
              </a:ext>
            </a:extLst>
          </p:cNvPr>
          <p:cNvSpPr txBox="1"/>
          <p:nvPr/>
        </p:nvSpPr>
        <p:spPr>
          <a:xfrm>
            <a:off x="4277888" y="2393322"/>
            <a:ext cx="9736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F-ACCOUNT</a:t>
            </a:r>
            <a:endParaRPr lang="ko-KR" altLang="en-US" sz="1200" b="1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3545D13A-5307-477F-BFA1-0AE275BFA486}"/>
              </a:ext>
            </a:extLst>
          </p:cNvPr>
          <p:cNvSpPr txBox="1"/>
          <p:nvPr/>
        </p:nvSpPr>
        <p:spPr>
          <a:xfrm>
            <a:off x="5629040" y="2393322"/>
            <a:ext cx="9736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B-ACCOUNT</a:t>
            </a:r>
            <a:endParaRPr lang="ko-KR" altLang="en-US" sz="1200" b="1" dirty="0"/>
          </a:p>
        </p:txBody>
      </p:sp>
      <p:pic>
        <p:nvPicPr>
          <p:cNvPr id="20" name="그래픽 19" descr="컴퓨터 윤곽선">
            <a:extLst>
              <a:ext uri="{FF2B5EF4-FFF2-40B4-BE49-F238E27FC236}">
                <a16:creationId xmlns:a16="http://schemas.microsoft.com/office/drawing/2014/main" id="{AE6DFEB2-F672-47AE-8BBE-FA89B8A694CC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2895534" y="4454375"/>
            <a:ext cx="664241" cy="653108"/>
          </a:xfrm>
          <a:prstGeom prst="rect">
            <a:avLst/>
          </a:prstGeom>
        </p:spPr>
      </p:pic>
      <p:pic>
        <p:nvPicPr>
          <p:cNvPr id="73" name="그래픽 72" descr="컴퓨터 윤곽선">
            <a:extLst>
              <a:ext uri="{FF2B5EF4-FFF2-40B4-BE49-F238E27FC236}">
                <a16:creationId xmlns:a16="http://schemas.microsoft.com/office/drawing/2014/main" id="{CCE11E86-C2C1-4AFD-9BB2-312B793FE23A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2892146" y="4933707"/>
            <a:ext cx="664241" cy="653108"/>
          </a:xfrm>
          <a:prstGeom prst="rect">
            <a:avLst/>
          </a:prstGeom>
        </p:spPr>
      </p:pic>
      <p:cxnSp>
        <p:nvCxnSpPr>
          <p:cNvPr id="112" name="직선 연결선 111">
            <a:extLst>
              <a:ext uri="{FF2B5EF4-FFF2-40B4-BE49-F238E27FC236}">
                <a16:creationId xmlns:a16="http://schemas.microsoft.com/office/drawing/2014/main" id="{EA12ADDC-7A62-458D-AF42-570DDB55EE7B}"/>
              </a:ext>
            </a:extLst>
          </p:cNvPr>
          <p:cNvCxnSpPr>
            <a:cxnSpLocks/>
            <a:stCxn id="69" idx="0"/>
          </p:cNvCxnSpPr>
          <p:nvPr/>
        </p:nvCxnSpPr>
        <p:spPr>
          <a:xfrm flipH="1" flipV="1">
            <a:off x="3194659" y="2365537"/>
            <a:ext cx="2565" cy="89708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8" name="연결선: 꺾임 117">
            <a:extLst>
              <a:ext uri="{FF2B5EF4-FFF2-40B4-BE49-F238E27FC236}">
                <a16:creationId xmlns:a16="http://schemas.microsoft.com/office/drawing/2014/main" id="{579D6EAD-3895-4AFA-BAE4-5377F83064DB}"/>
              </a:ext>
            </a:extLst>
          </p:cNvPr>
          <p:cNvCxnSpPr>
            <a:endCxn id="50" idx="2"/>
          </p:cNvCxnSpPr>
          <p:nvPr/>
        </p:nvCxnSpPr>
        <p:spPr>
          <a:xfrm flipV="1">
            <a:off x="3755966" y="2801281"/>
            <a:ext cx="1580902" cy="77383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84FDBD07-0CAA-4067-87BE-69D70EAE854F}"/>
              </a:ext>
            </a:extLst>
          </p:cNvPr>
          <p:cNvSpPr txBox="1"/>
          <p:nvPr/>
        </p:nvSpPr>
        <p:spPr>
          <a:xfrm>
            <a:off x="3746197" y="3334530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블록생성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EC34047E-7284-4883-81BA-AA8C039F24FC}"/>
              </a:ext>
            </a:extLst>
          </p:cNvPr>
          <p:cNvSpPr txBox="1"/>
          <p:nvPr/>
        </p:nvSpPr>
        <p:spPr>
          <a:xfrm>
            <a:off x="4929677" y="2902990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/>
              <a:t>적립</a:t>
            </a:r>
            <a:endParaRPr lang="ko-KR" altLang="en-US" sz="1200" b="1" dirty="0"/>
          </a:p>
        </p:txBody>
      </p: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2D1A2C3E-6D73-4760-A787-08F45C42DF0C}"/>
              </a:ext>
            </a:extLst>
          </p:cNvPr>
          <p:cNvCxnSpPr>
            <a:cxnSpLocks/>
            <a:endCxn id="59" idx="3"/>
          </p:cNvCxnSpPr>
          <p:nvPr/>
        </p:nvCxnSpPr>
        <p:spPr>
          <a:xfrm flipH="1">
            <a:off x="1842200" y="3911539"/>
            <a:ext cx="7902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21861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554652" y="174060"/>
            <a:ext cx="8214444" cy="513443"/>
          </a:xfrm>
        </p:spPr>
        <p:txBody>
          <a:bodyPr/>
          <a:lstStyle/>
          <a:p>
            <a:r>
              <a:rPr lang="en-US" altLang="ko-KR" dirty="0"/>
              <a:t>3-13. BADIZ </a:t>
            </a:r>
            <a:r>
              <a:rPr lang="ko-KR" altLang="en-US" dirty="0" err="1"/>
              <a:t>펀딩</a:t>
            </a:r>
            <a:r>
              <a:rPr lang="ko-KR" altLang="en-US" dirty="0"/>
              <a:t> 흐름도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B5CCD68-DAFD-4ADF-AB62-BAA61671CAD3}"/>
              </a:ext>
            </a:extLst>
          </p:cNvPr>
          <p:cNvSpPr txBox="1"/>
          <p:nvPr/>
        </p:nvSpPr>
        <p:spPr>
          <a:xfrm>
            <a:off x="685570" y="750733"/>
            <a:ext cx="795260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지분투자형 블록체인 </a:t>
            </a:r>
            <a:r>
              <a:rPr lang="ko-KR" altLang="en-US" sz="2000" b="1" dirty="0" err="1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크라우드펀딩</a:t>
            </a:r>
            <a:r>
              <a:rPr lang="ko-KR" altLang="en-US" sz="2000" b="1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</a:t>
            </a:r>
            <a:endParaRPr lang="en-US" altLang="ko-KR" sz="2000" b="1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① </a:t>
            </a:r>
            <a:r>
              <a:rPr lang="ko-KR" altLang="en-US" sz="1600" dirty="0" err="1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펀딩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개시</a:t>
            </a:r>
            <a:endParaRPr lang="en-US" altLang="ko-KR" sz="16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    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투자자 모집 </a:t>
            </a:r>
            <a:endParaRPr lang="en-US" altLang="ko-KR" sz="16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② </a:t>
            </a:r>
            <a:r>
              <a:rPr lang="ko-KR" altLang="en-US" sz="1600" dirty="0" err="1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펀딩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완료</a:t>
            </a:r>
            <a:endParaRPr lang="en-US" altLang="ko-KR" sz="16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    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투자자들 보유한 </a:t>
            </a:r>
            <a:r>
              <a:rPr lang="ko-KR" altLang="en-US" sz="1600" dirty="0" err="1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이더리움을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</a:t>
            </a:r>
            <a:r>
              <a:rPr lang="ko-KR" altLang="en-US" sz="1600" dirty="0" err="1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펀딩계좌로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입금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,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BAZ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를 투자자계좌로 입금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    </a:t>
            </a:r>
          </a:p>
          <a:p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③ 투자자금 집행</a:t>
            </a:r>
            <a:endParaRPr lang="en-US" altLang="ko-KR" sz="16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    </a:t>
            </a:r>
            <a:r>
              <a:rPr lang="ko-KR" altLang="en-US" sz="1600" dirty="0" err="1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펀딩계좌의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자금 집행 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1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차 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,2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차</a:t>
            </a:r>
            <a:endParaRPr lang="en-US" altLang="ko-KR" sz="16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④ 수익금 분배</a:t>
            </a:r>
            <a:endParaRPr lang="en-US" altLang="ko-KR" sz="16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    </a:t>
            </a:r>
            <a:r>
              <a:rPr lang="ko-KR" altLang="en-US" sz="1600" dirty="0" err="1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펀딩계좌로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수익금 입금되면 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BAZ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를 보유한 투자자에게 보유비율만큼 </a:t>
            </a:r>
            <a:r>
              <a:rPr lang="ko-KR" altLang="en-US" sz="1600" dirty="0" err="1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이더리움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입금</a:t>
            </a:r>
            <a:endParaRPr lang="en-US" altLang="ko-KR" sz="16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⑤ </a:t>
            </a:r>
            <a:r>
              <a:rPr lang="ko-KR" altLang="en-US" sz="1600" dirty="0" err="1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펀딩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청산</a:t>
            </a:r>
            <a:endParaRPr lang="en-US" altLang="ko-KR" sz="16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    BAZ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를 보유한 투자자에게 보유비율만큼 </a:t>
            </a:r>
            <a:r>
              <a:rPr lang="ko-KR" altLang="en-US" sz="1600" dirty="0" err="1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이더리움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입금 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, BAZ 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소각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,</a:t>
            </a:r>
            <a:r>
              <a:rPr lang="ko-KR" altLang="en-US" sz="1600" dirty="0" err="1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펀딩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청산</a:t>
            </a:r>
            <a:endParaRPr lang="en-US" altLang="ko-KR" sz="16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82E380-10AF-49C7-BFFE-BB4100FF167D}"/>
              </a:ext>
            </a:extLst>
          </p:cNvPr>
          <p:cNvSpPr txBox="1"/>
          <p:nvPr/>
        </p:nvSpPr>
        <p:spPr>
          <a:xfrm>
            <a:off x="685569" y="3613055"/>
            <a:ext cx="795260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대출형 블록체인 </a:t>
            </a:r>
            <a:r>
              <a:rPr lang="ko-KR" altLang="en-US" sz="2000" b="1" dirty="0" err="1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크라우드펀딩</a:t>
            </a:r>
            <a:r>
              <a:rPr lang="ko-KR" altLang="en-US" sz="2000" b="1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</a:t>
            </a:r>
            <a:endParaRPr lang="en-US" altLang="ko-KR" sz="2000" b="1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① </a:t>
            </a:r>
            <a:r>
              <a:rPr lang="ko-KR" altLang="en-US" sz="1600" dirty="0" err="1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펀딩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개시</a:t>
            </a:r>
            <a:endParaRPr lang="en-US" altLang="ko-KR" sz="16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    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투자자 모집 </a:t>
            </a:r>
            <a:endParaRPr lang="en-US" altLang="ko-KR" sz="16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② </a:t>
            </a:r>
            <a:r>
              <a:rPr lang="ko-KR" altLang="en-US" sz="1600" dirty="0" err="1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펀딩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완료</a:t>
            </a:r>
            <a:endParaRPr lang="en-US" altLang="ko-KR" sz="16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    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투자자들 보유한 </a:t>
            </a:r>
            <a:r>
              <a:rPr lang="ko-KR" altLang="en-US" sz="1600" dirty="0" err="1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이더리움을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</a:t>
            </a:r>
            <a:r>
              <a:rPr lang="ko-KR" altLang="en-US" sz="1600" dirty="0" err="1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펀딩계좌로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입금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,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BAZ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를 투자자계좌로 입금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    </a:t>
            </a:r>
          </a:p>
          <a:p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③ 투자자금 집행</a:t>
            </a:r>
            <a:endParaRPr lang="en-US" altLang="ko-KR" sz="16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    </a:t>
            </a:r>
            <a:r>
              <a:rPr lang="ko-KR" altLang="en-US" sz="1600" dirty="0" err="1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펀딩계좌의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자금 집행 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1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차 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,2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차</a:t>
            </a:r>
            <a:endParaRPr lang="en-US" altLang="ko-KR" sz="16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④ 대출이자 분배</a:t>
            </a:r>
            <a:endParaRPr lang="en-US" altLang="ko-KR" sz="16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    </a:t>
            </a:r>
            <a:r>
              <a:rPr lang="ko-KR" altLang="en-US" sz="1600" dirty="0" err="1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펀딩계좌로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대출이자 입금되면 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BAZ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를 보유한 투자자에게 보유비율만큼 </a:t>
            </a:r>
            <a:r>
              <a:rPr lang="ko-KR" altLang="en-US" sz="1600" dirty="0" err="1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이더리움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입금</a:t>
            </a:r>
            <a:endParaRPr lang="en-US" altLang="ko-KR" sz="16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⑤ </a:t>
            </a:r>
            <a:r>
              <a:rPr lang="ko-KR" altLang="en-US" sz="1600" dirty="0" err="1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펀딩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청산</a:t>
            </a:r>
            <a:endParaRPr lang="en-US" altLang="ko-KR" sz="16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    BAZ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를 보유한 투자자에게 보유비율만큼 </a:t>
            </a:r>
            <a:r>
              <a:rPr lang="ko-KR" altLang="en-US" sz="1600" dirty="0" err="1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이더리움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입금 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, BAZ 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소각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,</a:t>
            </a:r>
            <a:r>
              <a:rPr lang="ko-KR" altLang="en-US" sz="1600" dirty="0" err="1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펀딩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청산</a:t>
            </a:r>
            <a:endParaRPr lang="en-US" altLang="ko-KR" sz="16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11488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554652" y="174060"/>
            <a:ext cx="8214444" cy="513443"/>
          </a:xfrm>
        </p:spPr>
        <p:txBody>
          <a:bodyPr/>
          <a:lstStyle/>
          <a:p>
            <a:r>
              <a:rPr lang="en-US" altLang="ko-KR" dirty="0"/>
              <a:t>3-14. BADIZ </a:t>
            </a:r>
            <a:r>
              <a:rPr lang="ko-KR" altLang="en-US" dirty="0" err="1"/>
              <a:t>펀딩</a:t>
            </a:r>
            <a:r>
              <a:rPr lang="ko-KR" altLang="en-US" dirty="0"/>
              <a:t> 흐름도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5049E2F-7404-4161-B721-F57BC553BA6E}"/>
              </a:ext>
            </a:extLst>
          </p:cNvPr>
          <p:cNvSpPr txBox="1"/>
          <p:nvPr/>
        </p:nvSpPr>
        <p:spPr>
          <a:xfrm>
            <a:off x="685570" y="3676286"/>
            <a:ext cx="7952607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기부형  블록체인 </a:t>
            </a:r>
            <a:r>
              <a:rPr lang="ko-KR" altLang="en-US" sz="2000" b="1" dirty="0" err="1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크라우드펀딩</a:t>
            </a:r>
            <a:r>
              <a:rPr lang="ko-KR" altLang="en-US" sz="2000" b="1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</a:t>
            </a:r>
            <a:endParaRPr lang="en-US" altLang="ko-KR" sz="2000" b="1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① </a:t>
            </a:r>
            <a:r>
              <a:rPr lang="ko-KR" altLang="en-US" sz="1600" dirty="0" err="1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펀딩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개시</a:t>
            </a:r>
            <a:endParaRPr lang="en-US" altLang="ko-KR" sz="16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    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투자자 모집</a:t>
            </a:r>
            <a:endParaRPr lang="en-US" altLang="ko-KR" sz="16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② </a:t>
            </a:r>
            <a:r>
              <a:rPr lang="ko-KR" altLang="en-US" sz="1600" dirty="0" err="1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펀딩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완료</a:t>
            </a:r>
            <a:endParaRPr lang="en-US" altLang="ko-KR" sz="16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    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투자자들 보유한 </a:t>
            </a:r>
            <a:r>
              <a:rPr lang="ko-KR" altLang="en-US" sz="1600" dirty="0" err="1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이더리움을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</a:t>
            </a:r>
            <a:r>
              <a:rPr lang="ko-KR" altLang="en-US" sz="1600" dirty="0" err="1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펀딩계좌로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입금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,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BAZ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를 투자자계좌로 입금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    </a:t>
            </a:r>
          </a:p>
          <a:p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③ 투자자금 집행</a:t>
            </a:r>
            <a:endParaRPr lang="en-US" altLang="ko-KR" sz="16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    </a:t>
            </a:r>
            <a:r>
              <a:rPr lang="ko-KR" altLang="en-US" sz="1600" dirty="0" err="1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펀딩계좌의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자금 집행 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1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차 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,2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차</a:t>
            </a:r>
            <a:endParaRPr lang="en-US" altLang="ko-KR" sz="16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    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집행자금 비율만큼 투자자 보유 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BAZ 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소각</a:t>
            </a:r>
            <a:endParaRPr lang="en-US" altLang="ko-KR" sz="16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④ </a:t>
            </a:r>
            <a:r>
              <a:rPr lang="ko-KR" altLang="en-US" sz="1600" dirty="0" err="1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펀딩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종료</a:t>
            </a:r>
            <a:endParaRPr lang="en-US" altLang="ko-KR" sz="16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    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최종자금 집행 후 투자자의 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BAZ 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소각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,</a:t>
            </a:r>
            <a:r>
              <a:rPr lang="ko-KR" altLang="en-US" sz="1600" dirty="0" err="1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펀딩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청산</a:t>
            </a:r>
            <a:endParaRPr lang="en-US" altLang="ko-KR" sz="16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9729F0-C531-492B-A548-B032722CFFC5}"/>
              </a:ext>
            </a:extLst>
          </p:cNvPr>
          <p:cNvSpPr txBox="1"/>
          <p:nvPr/>
        </p:nvSpPr>
        <p:spPr>
          <a:xfrm>
            <a:off x="685569" y="812899"/>
            <a:ext cx="7952607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후원형  블록체인 </a:t>
            </a:r>
            <a:r>
              <a:rPr lang="ko-KR" altLang="en-US" sz="2000" b="1" dirty="0" err="1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크라우드펀딩</a:t>
            </a:r>
            <a:r>
              <a:rPr lang="ko-KR" altLang="en-US" sz="2000" b="1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</a:t>
            </a:r>
            <a:endParaRPr lang="en-US" altLang="ko-KR" sz="2000" b="1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① </a:t>
            </a:r>
            <a:r>
              <a:rPr lang="ko-KR" altLang="en-US" sz="1600" dirty="0" err="1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펀딩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개시</a:t>
            </a:r>
            <a:endParaRPr lang="en-US" altLang="ko-KR" sz="16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    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투자자 모집</a:t>
            </a:r>
            <a:endParaRPr lang="en-US" altLang="ko-KR" sz="16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② </a:t>
            </a:r>
            <a:r>
              <a:rPr lang="ko-KR" altLang="en-US" sz="1600" dirty="0" err="1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펀딩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완료</a:t>
            </a:r>
            <a:endParaRPr lang="en-US" altLang="ko-KR" sz="16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    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투자자들 보유한 </a:t>
            </a:r>
            <a:r>
              <a:rPr lang="ko-KR" altLang="en-US" sz="1600" dirty="0" err="1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이더리움을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</a:t>
            </a:r>
            <a:r>
              <a:rPr lang="ko-KR" altLang="en-US" sz="1600" dirty="0" err="1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펀딩계좌로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입금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,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BAZ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를 투자자계좌로 입금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    </a:t>
            </a:r>
          </a:p>
          <a:p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③ 투자자금 집행</a:t>
            </a:r>
            <a:endParaRPr lang="en-US" altLang="ko-KR" sz="16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    </a:t>
            </a:r>
            <a:r>
              <a:rPr lang="ko-KR" altLang="en-US" sz="1600" dirty="0" err="1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펀딩계좌의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자금 집행 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1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차 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,2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차</a:t>
            </a:r>
            <a:endParaRPr lang="en-US" altLang="ko-KR" sz="16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    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집행자금 비율만큼 투자자 보유 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BAZ 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소각</a:t>
            </a:r>
            <a:endParaRPr lang="en-US" altLang="ko-KR" sz="16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④ </a:t>
            </a:r>
            <a:r>
              <a:rPr lang="ko-KR" altLang="en-US" sz="1600" dirty="0" err="1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펀딩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종료</a:t>
            </a:r>
            <a:endParaRPr lang="en-US" altLang="ko-KR" sz="16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    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최종자금 집행 후 투자자의 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BAZ 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소각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,</a:t>
            </a:r>
            <a:r>
              <a:rPr lang="ko-KR" altLang="en-US" sz="1600" dirty="0" err="1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펀딩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청산</a:t>
            </a:r>
            <a:endParaRPr lang="en-US" altLang="ko-KR" sz="16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61709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01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블록체인 </a:t>
            </a:r>
            <a:r>
              <a:rPr lang="ko-KR" altLang="en-US" dirty="0" err="1"/>
              <a:t>크라우드</a:t>
            </a:r>
            <a:r>
              <a:rPr lang="ko-KR" altLang="en-US" dirty="0"/>
              <a:t> </a:t>
            </a:r>
            <a:r>
              <a:rPr lang="ko-KR" altLang="en-US" dirty="0" err="1"/>
              <a:t>펀딩</a:t>
            </a:r>
            <a:r>
              <a:rPr lang="ko-KR" altLang="en-US" dirty="0"/>
              <a:t> 회사</a:t>
            </a:r>
          </a:p>
        </p:txBody>
      </p:sp>
    </p:spTree>
    <p:extLst>
      <p:ext uri="{BB962C8B-B14F-4D97-AF65-F5344CB8AC3E}">
        <p14:creationId xmlns:p14="http://schemas.microsoft.com/office/powerpoint/2010/main" val="36158520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부록</a:t>
            </a:r>
          </a:p>
        </p:txBody>
      </p:sp>
    </p:spTree>
    <p:extLst>
      <p:ext uri="{BB962C8B-B14F-4D97-AF65-F5344CB8AC3E}">
        <p14:creationId xmlns:p14="http://schemas.microsoft.com/office/powerpoint/2010/main" val="17988280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554652" y="174060"/>
            <a:ext cx="6616701" cy="513443"/>
          </a:xfrm>
        </p:spPr>
        <p:txBody>
          <a:bodyPr/>
          <a:lstStyle/>
          <a:p>
            <a:r>
              <a:rPr lang="en-US" altLang="ko-KR" dirty="0"/>
              <a:t>4-1. </a:t>
            </a:r>
            <a:r>
              <a:rPr lang="ko-KR" altLang="en-US" dirty="0" err="1"/>
              <a:t>장학금펀딩</a:t>
            </a:r>
            <a:endParaRPr lang="ko-KR" altLang="en-US" dirty="0"/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3B6927CA-6450-47E2-8C94-82EE60118F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6656848"/>
              </p:ext>
            </p:extLst>
          </p:nvPr>
        </p:nvGraphicFramePr>
        <p:xfrm>
          <a:off x="1124712" y="886968"/>
          <a:ext cx="7671816" cy="5111496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472184">
                  <a:extLst>
                    <a:ext uri="{9D8B030D-6E8A-4147-A177-3AD203B41FA5}">
                      <a16:colId xmlns:a16="http://schemas.microsoft.com/office/drawing/2014/main" val="299050756"/>
                    </a:ext>
                  </a:extLst>
                </a:gridCol>
                <a:gridCol w="2907792">
                  <a:extLst>
                    <a:ext uri="{9D8B030D-6E8A-4147-A177-3AD203B41FA5}">
                      <a16:colId xmlns:a16="http://schemas.microsoft.com/office/drawing/2014/main" val="2676867663"/>
                    </a:ext>
                  </a:extLst>
                </a:gridCol>
                <a:gridCol w="3291840">
                  <a:extLst>
                    <a:ext uri="{9D8B030D-6E8A-4147-A177-3AD203B41FA5}">
                      <a16:colId xmlns:a16="http://schemas.microsoft.com/office/drawing/2014/main" val="2468002212"/>
                    </a:ext>
                  </a:extLst>
                </a:gridCol>
              </a:tblGrid>
              <a:tr h="635020">
                <a:tc>
                  <a:txBody>
                    <a:bodyPr/>
                    <a:lstStyle/>
                    <a:p>
                      <a:pPr latinLnBrk="1"/>
                      <a:endParaRPr lang="ko-KR" altLang="en-US" sz="12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단순환급형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학생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리워드환급형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학생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8035974"/>
                  </a:ext>
                </a:extLst>
              </a:tr>
              <a:tr h="223823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순수기여형</a:t>
                      </a:r>
                      <a:endParaRPr lang="en-US" altLang="ko-KR" sz="1200" b="1" dirty="0"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en-US" altLang="ko-KR" sz="1200" b="1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투자자</a:t>
                      </a:r>
                      <a:r>
                        <a:rPr lang="en-US" altLang="ko-KR" sz="1200" b="1" dirty="0">
                          <a:latin typeface="+mn-ea"/>
                          <a:ea typeface="+mn-ea"/>
                        </a:rPr>
                        <a:t>)</a:t>
                      </a:r>
                      <a:endParaRPr lang="ko-KR" altLang="en-US" sz="1200" b="1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투자자는 </a:t>
                      </a:r>
                      <a:r>
                        <a:rPr lang="ko-KR" altLang="en-US" sz="1200" b="1" dirty="0" err="1">
                          <a:latin typeface="+mn-ea"/>
                          <a:ea typeface="+mn-ea"/>
                        </a:rPr>
                        <a:t>거버넌스토큰</a:t>
                      </a:r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 수취 </a:t>
                      </a:r>
                      <a:endParaRPr lang="en-US" altLang="ko-KR" sz="1200" b="1" dirty="0">
                        <a:latin typeface="+mn-ea"/>
                        <a:ea typeface="+mn-ea"/>
                      </a:endParaRPr>
                    </a:p>
                    <a:p>
                      <a:pPr latinLnBrk="1"/>
                      <a:endParaRPr lang="en-US" altLang="ko-KR" sz="1200" b="1" dirty="0"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en-US" altLang="ko-KR" sz="1200" b="1" dirty="0"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학생은 상환 의무 보유</a:t>
                      </a:r>
                      <a:endParaRPr lang="en-US" altLang="ko-KR" sz="1200" b="1" dirty="0">
                        <a:latin typeface="+mn-ea"/>
                        <a:ea typeface="+mn-ea"/>
                      </a:endParaRPr>
                    </a:p>
                    <a:p>
                      <a:pPr latinLnBrk="1"/>
                      <a:endParaRPr lang="en-US" altLang="ko-KR" sz="1200" b="1" dirty="0"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단순환급형</a:t>
                      </a:r>
                      <a:r>
                        <a:rPr lang="en-US" altLang="ko-KR" sz="1200" b="1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학생</a:t>
                      </a:r>
                      <a:r>
                        <a:rPr lang="en-US" altLang="ko-KR" sz="1200" b="1" dirty="0">
                          <a:latin typeface="+mn-ea"/>
                          <a:ea typeface="+mn-ea"/>
                        </a:rPr>
                        <a:t>)</a:t>
                      </a:r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은 일정 기간 이후 현금으로 상환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기부자는 </a:t>
                      </a:r>
                      <a:r>
                        <a:rPr lang="ko-KR" altLang="en-US" sz="1200" b="1" dirty="0" err="1">
                          <a:latin typeface="+mn-ea"/>
                          <a:ea typeface="+mn-ea"/>
                        </a:rPr>
                        <a:t>거버넌스토큰</a:t>
                      </a:r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 수취 </a:t>
                      </a:r>
                      <a:endParaRPr lang="en-US" altLang="ko-KR" sz="1200" b="1" dirty="0">
                        <a:latin typeface="+mn-ea"/>
                        <a:ea typeface="+mn-ea"/>
                      </a:endParaRPr>
                    </a:p>
                    <a:p>
                      <a:endParaRPr lang="en-US" altLang="ko-KR" sz="1200" b="1" dirty="0"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ko-KR" altLang="en-US" sz="1200" b="1" dirty="0" err="1">
                          <a:latin typeface="+mn-ea"/>
                          <a:ea typeface="+mn-ea"/>
                        </a:rPr>
                        <a:t>리워드환급형</a:t>
                      </a:r>
                      <a:r>
                        <a:rPr lang="en-US" altLang="ko-KR" sz="1200" b="1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학생</a:t>
                      </a:r>
                      <a:r>
                        <a:rPr lang="en-US" altLang="ko-KR" sz="1200" b="1" dirty="0">
                          <a:latin typeface="+mn-ea"/>
                          <a:ea typeface="+mn-ea"/>
                        </a:rPr>
                        <a:t>)</a:t>
                      </a:r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은 본인이 제공 가능한 용역</a:t>
                      </a:r>
                      <a:r>
                        <a:rPr lang="en-US" altLang="ko-KR" sz="1200" b="1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서비스 등으로</a:t>
                      </a:r>
                      <a:r>
                        <a:rPr lang="en-US" altLang="ko-KR" sz="1200" b="1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토큰가치 환산</a:t>
                      </a:r>
                      <a:r>
                        <a:rPr lang="en-US" altLang="ko-KR" sz="1200" b="1" dirty="0">
                          <a:latin typeface="+mn-ea"/>
                          <a:ea typeface="+mn-ea"/>
                        </a:rPr>
                        <a:t>) </a:t>
                      </a:r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상환</a:t>
                      </a:r>
                    </a:p>
                    <a:p>
                      <a:endParaRPr lang="en-US" altLang="ko-KR" sz="1200" b="1" dirty="0">
                        <a:latin typeface="+mn-ea"/>
                        <a:ea typeface="+mn-ea"/>
                      </a:endParaRPr>
                    </a:p>
                    <a:p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플랫폼 내 제</a:t>
                      </a:r>
                      <a:r>
                        <a:rPr lang="en-US" altLang="ko-KR" sz="1200" b="1" dirty="0"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의 기부자</a:t>
                      </a:r>
                      <a:r>
                        <a:rPr lang="en-US" altLang="ko-KR" sz="1200" b="1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200" b="1" dirty="0" err="1">
                          <a:latin typeface="+mn-ea"/>
                          <a:ea typeface="+mn-ea"/>
                        </a:rPr>
                        <a:t>거래형토큰</a:t>
                      </a:r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 보유</a:t>
                      </a:r>
                      <a:r>
                        <a:rPr lang="en-US" altLang="ko-KR" sz="1200" b="1" dirty="0">
                          <a:latin typeface="+mn-ea"/>
                          <a:ea typeface="+mn-ea"/>
                        </a:rPr>
                        <a:t>)</a:t>
                      </a:r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가 보유 토큰을 활용하여 서비스 수취</a:t>
                      </a:r>
                    </a:p>
                    <a:p>
                      <a:pPr latinLnBrk="1"/>
                      <a:endParaRPr lang="en-US" altLang="ko-KR" sz="1200" b="1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0046810"/>
                  </a:ext>
                </a:extLst>
              </a:tr>
              <a:tr h="223823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err="1">
                          <a:latin typeface="+mn-ea"/>
                          <a:ea typeface="+mn-ea"/>
                        </a:rPr>
                        <a:t>리워드기부형</a:t>
                      </a:r>
                      <a:endParaRPr lang="en-US" altLang="ko-KR" sz="1200" b="1" dirty="0"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en-US" altLang="ko-KR" sz="1200" b="1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투자자</a:t>
                      </a:r>
                      <a:r>
                        <a:rPr lang="en-US" altLang="ko-KR" sz="1200" b="1" dirty="0">
                          <a:latin typeface="+mn-ea"/>
                          <a:ea typeface="+mn-ea"/>
                        </a:rPr>
                        <a:t>)</a:t>
                      </a:r>
                      <a:endParaRPr lang="ko-KR" altLang="en-US" sz="1200" b="1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기부자는 거래형 토큰 수취 </a:t>
                      </a:r>
                      <a:r>
                        <a:rPr lang="en-US" altLang="ko-KR" sz="1200" b="1" dirty="0">
                          <a:latin typeface="+mn-ea"/>
                          <a:ea typeface="+mn-ea"/>
                        </a:rPr>
                        <a:t>/ </a:t>
                      </a:r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학생은 상환의무 보유</a:t>
                      </a:r>
                    </a:p>
                    <a:p>
                      <a:pPr latinLnBrk="1"/>
                      <a:endParaRPr lang="ko-KR" altLang="en-US" sz="1200" b="1" dirty="0"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en-US" altLang="ko-KR" sz="1200" b="1" dirty="0"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기부자는 보유한 거래형 토큰으로 필요 서비스 수취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거래형 토큰</a:t>
                      </a:r>
                      <a:r>
                        <a:rPr lang="en-US" altLang="ko-KR" sz="1200" b="1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포인트</a:t>
                      </a:r>
                      <a:r>
                        <a:rPr lang="en-US" altLang="ko-KR" sz="1200" b="1" dirty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리워드</a:t>
                      </a:r>
                      <a:r>
                        <a:rPr lang="en-US" altLang="ko-KR" sz="1200" b="1" dirty="0">
                          <a:latin typeface="+mn-ea"/>
                          <a:ea typeface="+mn-ea"/>
                        </a:rPr>
                        <a:t>)</a:t>
                      </a:r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을 활용 </a:t>
                      </a:r>
                      <a:endParaRPr lang="en-US" altLang="ko-KR" sz="1200" b="1" dirty="0"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직</a:t>
                      </a:r>
                      <a:r>
                        <a:rPr lang="en-US" altLang="ko-KR" sz="1200" b="1" dirty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간접 서비스 거래 가능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02812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587389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554652" y="174060"/>
            <a:ext cx="6616701" cy="513443"/>
          </a:xfrm>
        </p:spPr>
        <p:txBody>
          <a:bodyPr/>
          <a:lstStyle/>
          <a:p>
            <a:r>
              <a:rPr lang="en-US" altLang="ko-KR" dirty="0"/>
              <a:t>4-2. </a:t>
            </a:r>
            <a:r>
              <a:rPr lang="ko-KR" altLang="en-US" dirty="0" err="1"/>
              <a:t>기부금펀딩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643" y="904875"/>
            <a:ext cx="8260381" cy="4860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7512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9"/>
          <p:cNvSpPr>
            <a:spLocks noGrp="1"/>
          </p:cNvSpPr>
          <p:nvPr>
            <p:ph type="ctrTitle"/>
          </p:nvPr>
        </p:nvSpPr>
        <p:spPr>
          <a:xfrm>
            <a:off x="3565321" y="2489200"/>
            <a:ext cx="5578679" cy="1935501"/>
          </a:xfrm>
        </p:spPr>
        <p:txBody>
          <a:bodyPr/>
          <a:lstStyle/>
          <a:p>
            <a:r>
              <a:rPr lang="ko-KR" altLang="en-US" dirty="0"/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38672536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1-1. </a:t>
            </a:r>
            <a:r>
              <a:rPr lang="ko-KR" altLang="en-US" dirty="0"/>
              <a:t>블록체인 </a:t>
            </a:r>
            <a:r>
              <a:rPr lang="ko-KR" altLang="en-US" dirty="0" err="1"/>
              <a:t>크라우드</a:t>
            </a:r>
            <a:r>
              <a:rPr lang="ko-KR" altLang="en-US" dirty="0"/>
              <a:t> </a:t>
            </a:r>
            <a:r>
              <a:rPr lang="ko-KR" altLang="en-US" dirty="0" err="1"/>
              <a:t>펀딩</a:t>
            </a:r>
            <a:r>
              <a:rPr lang="ko-KR" altLang="en-US" dirty="0"/>
              <a:t> 회사</a:t>
            </a:r>
          </a:p>
        </p:txBody>
      </p:sp>
      <p:sp>
        <p:nvSpPr>
          <p:cNvPr id="8" name="내용 개체 틀 5">
            <a:extLst>
              <a:ext uri="{FF2B5EF4-FFF2-40B4-BE49-F238E27FC236}">
                <a16:creationId xmlns:a16="http://schemas.microsoft.com/office/drawing/2014/main" id="{F3154C08-5F04-46A3-AB43-E605B2BE74C9}"/>
              </a:ext>
            </a:extLst>
          </p:cNvPr>
          <p:cNvSpPr txBox="1">
            <a:spLocks/>
          </p:cNvSpPr>
          <p:nvPr/>
        </p:nvSpPr>
        <p:spPr>
          <a:xfrm>
            <a:off x="823364" y="950806"/>
            <a:ext cx="7723227" cy="2119565"/>
          </a:xfrm>
          <a:prstGeom prst="rect">
            <a:avLst/>
          </a:prstGeom>
        </p:spPr>
        <p:txBody>
          <a:bodyPr>
            <a:normAutofit fontScale="700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arenR"/>
            </a:pPr>
            <a:r>
              <a:rPr lang="ko-KR" altLang="en-US" sz="2600" b="1" dirty="0" err="1">
                <a:latin typeface="고려대학교B" panose="02020603020101020101" pitchFamily="18" charset="-127"/>
                <a:ea typeface="고려대학교B" panose="02020603020101020101" pitchFamily="18" charset="-127"/>
              </a:rPr>
              <a:t>수익형</a:t>
            </a:r>
            <a:r>
              <a:rPr lang="ko-KR" altLang="en-US" sz="2600" b="1" dirty="0">
                <a:latin typeface="고려대학교B" panose="02020603020101020101" pitchFamily="18" charset="-127"/>
                <a:ea typeface="고려대학교B" panose="02020603020101020101" pitchFamily="18" charset="-127"/>
              </a:rPr>
              <a:t> </a:t>
            </a:r>
            <a:r>
              <a:rPr lang="ko-KR" altLang="en-US" sz="2600" b="1" dirty="0" err="1">
                <a:latin typeface="고려대학교B" panose="02020603020101020101" pitchFamily="18" charset="-127"/>
                <a:ea typeface="고려대학교B" panose="02020603020101020101" pitchFamily="18" charset="-127"/>
              </a:rPr>
              <a:t>펀딩</a:t>
            </a:r>
            <a:r>
              <a:rPr lang="ko-KR" altLang="en-US" sz="2600" b="1" dirty="0">
                <a:latin typeface="고려대학교B" panose="02020603020101020101" pitchFamily="18" charset="-127"/>
                <a:ea typeface="고려대학교B" panose="02020603020101020101" pitchFamily="18" charset="-127"/>
              </a:rPr>
              <a:t> </a:t>
            </a:r>
            <a:r>
              <a:rPr lang="en-US" altLang="ko-KR" sz="2600" b="1" dirty="0">
                <a:latin typeface="고려대학교B" panose="02020603020101020101" pitchFamily="18" charset="-127"/>
                <a:ea typeface="고려대학교B" panose="02020603020101020101" pitchFamily="18" charset="-127"/>
              </a:rPr>
              <a:t>: </a:t>
            </a:r>
            <a:r>
              <a:rPr lang="ko-KR" altLang="en-US" sz="2600" b="1" dirty="0" err="1">
                <a:latin typeface="고려대학교B" panose="02020603020101020101" pitchFamily="18" charset="-127"/>
                <a:ea typeface="고려대학교B" panose="02020603020101020101" pitchFamily="18" charset="-127"/>
              </a:rPr>
              <a:t>엔터테인펀드</a:t>
            </a:r>
            <a:r>
              <a:rPr lang="ko-KR" altLang="en-US" sz="2600" b="1" dirty="0">
                <a:latin typeface="고려대학교B" panose="02020603020101020101" pitchFamily="18" charset="-127"/>
                <a:ea typeface="고려대학교B" panose="02020603020101020101" pitchFamily="18" charset="-127"/>
              </a:rPr>
              <a:t> </a:t>
            </a:r>
            <a:r>
              <a:rPr lang="ko-KR" altLang="en-US" sz="2600" b="1" dirty="0" err="1">
                <a:latin typeface="고려대학교B" panose="02020603020101020101" pitchFamily="18" charset="-127"/>
                <a:ea typeface="고려대학교B" panose="02020603020101020101" pitchFamily="18" charset="-127"/>
              </a:rPr>
              <a:t>크라우드</a:t>
            </a:r>
            <a:r>
              <a:rPr lang="ko-KR" altLang="en-US" sz="2600" b="1" dirty="0">
                <a:latin typeface="고려대학교B" panose="02020603020101020101" pitchFamily="18" charset="-127"/>
                <a:ea typeface="고려대학교B" panose="02020603020101020101" pitchFamily="18" charset="-127"/>
              </a:rPr>
              <a:t> </a:t>
            </a:r>
            <a:r>
              <a:rPr lang="ko-KR" altLang="en-US" sz="2600" b="1" dirty="0" err="1">
                <a:latin typeface="고려대학교B" panose="02020603020101020101" pitchFamily="18" charset="-127"/>
                <a:ea typeface="고려대학교B" panose="02020603020101020101" pitchFamily="18" charset="-127"/>
              </a:rPr>
              <a:t>펀딩</a:t>
            </a:r>
            <a:endParaRPr lang="en-US" altLang="ko-KR" sz="2600" b="1" dirty="0"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sz="20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    - </a:t>
            </a:r>
            <a:r>
              <a:rPr lang="ko-KR" altLang="en-US" sz="20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연예인 꿈나무</a:t>
            </a:r>
            <a:r>
              <a:rPr lang="en-US" altLang="ko-KR" sz="20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(</a:t>
            </a:r>
            <a:r>
              <a:rPr lang="ko-KR" altLang="en-US" sz="2000" dirty="0" err="1">
                <a:latin typeface="고려대학교M" panose="02020603020101020101" pitchFamily="18" charset="-127"/>
                <a:ea typeface="고려대학교M" panose="02020603020101020101" pitchFamily="18" charset="-127"/>
              </a:rPr>
              <a:t>유투버</a:t>
            </a:r>
            <a:r>
              <a:rPr lang="en-US" altLang="ko-KR" sz="20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,</a:t>
            </a:r>
            <a:r>
              <a:rPr lang="ko-KR" altLang="en-US" sz="2000" dirty="0" err="1">
                <a:latin typeface="고려대학교M" panose="02020603020101020101" pitchFamily="18" charset="-127"/>
                <a:ea typeface="고려대학교M" panose="02020603020101020101" pitchFamily="18" charset="-127"/>
              </a:rPr>
              <a:t>인플루언서</a:t>
            </a:r>
            <a:r>
              <a:rPr lang="en-US" altLang="ko-KR" sz="20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)</a:t>
            </a:r>
            <a:r>
              <a:rPr lang="ko-KR" altLang="en-US" sz="20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 양성 투자 </a:t>
            </a:r>
            <a:r>
              <a:rPr lang="ko-KR" altLang="en-US" sz="2000" dirty="0" err="1">
                <a:latin typeface="고려대학교M" panose="02020603020101020101" pitchFamily="18" charset="-127"/>
                <a:ea typeface="고려대학교M" panose="02020603020101020101" pitchFamily="18" charset="-127"/>
              </a:rPr>
              <a:t>펀딩</a:t>
            </a:r>
            <a:endParaRPr lang="ko-KR" altLang="en-US" sz="2000" dirty="0"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  <a:p>
            <a:pPr marL="0" indent="0">
              <a:buNone/>
            </a:pPr>
            <a:r>
              <a:rPr lang="ko-KR" altLang="en-US" sz="20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    </a:t>
            </a:r>
            <a:r>
              <a:rPr lang="en-US" altLang="ko-KR" sz="20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- </a:t>
            </a:r>
            <a:r>
              <a:rPr lang="ko-KR" altLang="en-US" sz="20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영화기획 투자 </a:t>
            </a:r>
            <a:r>
              <a:rPr lang="ko-KR" altLang="en-US" sz="2000" dirty="0" err="1">
                <a:latin typeface="고려대학교M" panose="02020603020101020101" pitchFamily="18" charset="-127"/>
                <a:ea typeface="고려대학교M" panose="02020603020101020101" pitchFamily="18" charset="-127"/>
              </a:rPr>
              <a:t>펀딩</a:t>
            </a:r>
            <a:endParaRPr lang="ko-KR" altLang="en-US" sz="2000" dirty="0"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  <a:p>
            <a:pPr marL="0" indent="0">
              <a:buNone/>
            </a:pPr>
            <a:r>
              <a:rPr lang="ko-KR" altLang="en-US" sz="20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    </a:t>
            </a:r>
            <a:r>
              <a:rPr lang="en-US" altLang="ko-KR" sz="20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- </a:t>
            </a:r>
            <a:r>
              <a:rPr lang="ko-KR" altLang="en-US" sz="20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게임기획 투자 </a:t>
            </a:r>
            <a:r>
              <a:rPr lang="ko-KR" altLang="en-US" sz="2000" dirty="0" err="1">
                <a:latin typeface="고려대학교M" panose="02020603020101020101" pitchFamily="18" charset="-127"/>
                <a:ea typeface="고려대학교M" panose="02020603020101020101" pitchFamily="18" charset="-127"/>
              </a:rPr>
              <a:t>펀딩</a:t>
            </a:r>
            <a:endParaRPr lang="en-US" altLang="ko-KR" sz="2000" dirty="0"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  <a:p>
            <a:pPr>
              <a:lnSpc>
                <a:spcPct val="170000"/>
              </a:lnSpc>
            </a:pPr>
            <a:r>
              <a:rPr lang="ko-KR" altLang="en-US" sz="2300" dirty="0" err="1">
                <a:latin typeface="고려대학교M" panose="02020603020101020101" pitchFamily="18" charset="-127"/>
                <a:ea typeface="고려대학교M" panose="02020603020101020101" pitchFamily="18" charset="-127"/>
              </a:rPr>
              <a:t>크라우드</a:t>
            </a:r>
            <a:r>
              <a:rPr lang="ko-KR" altLang="en-US" sz="23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 </a:t>
            </a:r>
            <a:r>
              <a:rPr lang="ko-KR" altLang="en-US" sz="2300" dirty="0" err="1">
                <a:latin typeface="고려대학교M" panose="02020603020101020101" pitchFamily="18" charset="-127"/>
                <a:ea typeface="고려대학교M" panose="02020603020101020101" pitchFamily="18" charset="-127"/>
              </a:rPr>
              <a:t>펀딩을</a:t>
            </a:r>
            <a:r>
              <a:rPr lang="ko-KR" altLang="en-US" sz="23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 통하여 투자자 자금을 모집 후 투자자에게 토큰발행</a:t>
            </a:r>
            <a:r>
              <a:rPr lang="en-US" altLang="ko-KR" sz="23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,</a:t>
            </a:r>
            <a:r>
              <a:rPr lang="ko-KR" altLang="en-US" sz="23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 투자대상을 발굴하여 지분투자 및 대출계약을 하여 발생하는 수익을 투자자에게 배분</a:t>
            </a:r>
            <a:endParaRPr lang="en-US" altLang="ko-KR" dirty="0"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  <a:p>
            <a:endParaRPr lang="en-US" altLang="ko-KR" dirty="0"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F319EEE-51EA-4CB3-B37D-BC72197E79F2}"/>
              </a:ext>
            </a:extLst>
          </p:cNvPr>
          <p:cNvSpPr txBox="1">
            <a:spLocks/>
          </p:cNvSpPr>
          <p:nvPr/>
        </p:nvSpPr>
        <p:spPr>
          <a:xfrm>
            <a:off x="823364" y="3672282"/>
            <a:ext cx="7723227" cy="1545672"/>
          </a:xfrm>
          <a:prstGeom prst="rect">
            <a:avLst/>
          </a:prstGeom>
        </p:spPr>
        <p:txBody>
          <a:bodyPr>
            <a:normAutofit fontScale="550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3300" b="1" dirty="0">
                <a:latin typeface="고려대학교B" panose="02020603020101020101" pitchFamily="18" charset="-127"/>
                <a:ea typeface="고려대학교B" panose="02020603020101020101" pitchFamily="18" charset="-127"/>
              </a:rPr>
              <a:t>2) </a:t>
            </a:r>
            <a:r>
              <a:rPr lang="ko-KR" altLang="en-US" sz="3300" b="1" dirty="0" err="1">
                <a:latin typeface="고려대학교B" panose="02020603020101020101" pitchFamily="18" charset="-127"/>
                <a:ea typeface="고려대학교B" panose="02020603020101020101" pitchFamily="18" charset="-127"/>
              </a:rPr>
              <a:t>비수익형</a:t>
            </a:r>
            <a:r>
              <a:rPr lang="ko-KR" altLang="en-US" sz="3300" b="1" dirty="0">
                <a:latin typeface="고려대학교B" panose="02020603020101020101" pitchFamily="18" charset="-127"/>
                <a:ea typeface="고려대학교B" panose="02020603020101020101" pitchFamily="18" charset="-127"/>
              </a:rPr>
              <a:t> </a:t>
            </a:r>
            <a:r>
              <a:rPr lang="ko-KR" altLang="en-US" sz="3300" b="1" dirty="0" err="1">
                <a:latin typeface="고려대학교B" panose="02020603020101020101" pitchFamily="18" charset="-127"/>
                <a:ea typeface="고려대학교B" panose="02020603020101020101" pitchFamily="18" charset="-127"/>
              </a:rPr>
              <a:t>펀딩</a:t>
            </a:r>
            <a:r>
              <a:rPr lang="ko-KR" altLang="en-US" sz="3300" b="1" dirty="0">
                <a:latin typeface="고려대학교B" panose="02020603020101020101" pitchFamily="18" charset="-127"/>
                <a:ea typeface="고려대학교B" panose="02020603020101020101" pitchFamily="18" charset="-127"/>
              </a:rPr>
              <a:t> </a:t>
            </a:r>
            <a:r>
              <a:rPr lang="en-US" altLang="ko-KR" sz="3300" b="1" dirty="0">
                <a:latin typeface="고려대학교B" panose="02020603020101020101" pitchFamily="18" charset="-127"/>
                <a:ea typeface="고려대학교B" panose="02020603020101020101" pitchFamily="18" charset="-127"/>
              </a:rPr>
              <a:t>: </a:t>
            </a:r>
            <a:r>
              <a:rPr lang="ko-KR" altLang="en-US" sz="3300" b="1" dirty="0">
                <a:latin typeface="고려대학교B" panose="02020603020101020101" pitchFamily="18" charset="-127"/>
                <a:ea typeface="고려대학교B" panose="02020603020101020101" pitchFamily="18" charset="-127"/>
              </a:rPr>
              <a:t>사회복지 </a:t>
            </a:r>
            <a:r>
              <a:rPr lang="ko-KR" altLang="en-US" sz="3300" b="1" dirty="0" err="1">
                <a:latin typeface="고려대학교B" panose="02020603020101020101" pitchFamily="18" charset="-127"/>
                <a:ea typeface="고려대학교B" panose="02020603020101020101" pitchFamily="18" charset="-127"/>
              </a:rPr>
              <a:t>크라우드</a:t>
            </a:r>
            <a:r>
              <a:rPr lang="ko-KR" altLang="en-US" sz="3300" b="1" dirty="0">
                <a:latin typeface="고려대학교B" panose="02020603020101020101" pitchFamily="18" charset="-127"/>
                <a:ea typeface="고려대학교B" panose="02020603020101020101" pitchFamily="18" charset="-127"/>
              </a:rPr>
              <a:t> </a:t>
            </a:r>
            <a:r>
              <a:rPr lang="ko-KR" altLang="en-US" sz="3300" b="1" dirty="0" err="1">
                <a:latin typeface="고려대학교B" panose="02020603020101020101" pitchFamily="18" charset="-127"/>
                <a:ea typeface="고려대학교B" panose="02020603020101020101" pitchFamily="18" charset="-127"/>
              </a:rPr>
              <a:t>펀딩</a:t>
            </a:r>
            <a:endParaRPr lang="en-US" altLang="ko-KR" sz="3300" b="1" dirty="0"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  <a:p>
            <a:pPr marL="0" indent="0">
              <a:buNone/>
            </a:pPr>
            <a:r>
              <a:rPr lang="ko-KR" altLang="en-US" sz="25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   </a:t>
            </a:r>
            <a:r>
              <a:rPr lang="en-US" altLang="ko-KR" sz="25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- </a:t>
            </a:r>
            <a:r>
              <a:rPr lang="ko-KR" altLang="en-US" sz="25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학자금</a:t>
            </a:r>
            <a:r>
              <a:rPr lang="en-US" altLang="ko-KR" sz="25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/</a:t>
            </a:r>
            <a:r>
              <a:rPr lang="ko-KR" altLang="en-US" sz="25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장학금 지원 </a:t>
            </a:r>
            <a:r>
              <a:rPr lang="ko-KR" altLang="en-US" sz="2500" dirty="0" err="1">
                <a:latin typeface="고려대학교M" panose="02020603020101020101" pitchFamily="18" charset="-127"/>
                <a:ea typeface="고려대학교M" panose="02020603020101020101" pitchFamily="18" charset="-127"/>
              </a:rPr>
              <a:t>펀딩</a:t>
            </a:r>
            <a:endParaRPr lang="en-US" altLang="ko-KR" sz="2500" dirty="0"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sz="25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   - </a:t>
            </a:r>
            <a:r>
              <a:rPr lang="ko-KR" altLang="en-US" sz="25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기부금 </a:t>
            </a:r>
            <a:r>
              <a:rPr lang="ko-KR" altLang="en-US" sz="2500" dirty="0" err="1">
                <a:latin typeface="고려대학교M" panose="02020603020101020101" pitchFamily="18" charset="-127"/>
                <a:ea typeface="고려대학교M" panose="02020603020101020101" pitchFamily="18" charset="-127"/>
              </a:rPr>
              <a:t>펀딩</a:t>
            </a:r>
            <a:endParaRPr lang="en-US" altLang="ko-KR" sz="2500" dirty="0"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  <a:p>
            <a:endParaRPr lang="en-US" altLang="ko-KR" dirty="0"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  <a:p>
            <a:r>
              <a:rPr lang="ko-KR" altLang="en-US" dirty="0" err="1">
                <a:latin typeface="고려대학교M" panose="02020603020101020101" pitchFamily="18" charset="-127"/>
                <a:ea typeface="고려대학교M" panose="02020603020101020101" pitchFamily="18" charset="-127"/>
              </a:rPr>
              <a:t>크라우드</a:t>
            </a:r>
            <a:r>
              <a:rPr lang="ko-KR" altLang="en-US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 </a:t>
            </a:r>
            <a:r>
              <a:rPr lang="ko-KR" altLang="en-US" dirty="0" err="1">
                <a:latin typeface="고려대학교M" panose="02020603020101020101" pitchFamily="18" charset="-127"/>
                <a:ea typeface="고려대학교M" panose="02020603020101020101" pitchFamily="18" charset="-127"/>
              </a:rPr>
              <a:t>펀딩으로</a:t>
            </a:r>
            <a:r>
              <a:rPr lang="ko-KR" altLang="en-US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 투자자 모집 </a:t>
            </a:r>
            <a:r>
              <a:rPr lang="en-US" altLang="ko-KR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, </a:t>
            </a:r>
            <a:r>
              <a:rPr lang="ko-KR" altLang="en-US" dirty="0" err="1">
                <a:latin typeface="고려대학교M" panose="02020603020101020101" pitchFamily="18" charset="-127"/>
                <a:ea typeface="고려대학교M" panose="02020603020101020101" pitchFamily="18" charset="-127"/>
              </a:rPr>
              <a:t>펀딩대상</a:t>
            </a:r>
            <a:r>
              <a:rPr lang="ko-KR" altLang="en-US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 선정 후 투자금이나 수익을 사회복지사업에 투자</a:t>
            </a:r>
            <a:endParaRPr lang="en-US" altLang="ko-KR" dirty="0"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  <a:p>
            <a:pPr marL="0" indent="0">
              <a:buNone/>
            </a:pPr>
            <a:endParaRPr lang="en-US" altLang="ko-KR" dirty="0"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  <a:p>
            <a:pPr marL="0" indent="0">
              <a:buNone/>
            </a:pPr>
            <a:endParaRPr lang="en-US" altLang="ko-KR" dirty="0"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  <a:p>
            <a:endParaRPr lang="en-US" altLang="ko-KR" dirty="0"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979173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554652" y="174060"/>
            <a:ext cx="7451551" cy="513443"/>
          </a:xfrm>
        </p:spPr>
        <p:txBody>
          <a:bodyPr/>
          <a:lstStyle/>
          <a:p>
            <a:r>
              <a:rPr lang="en-US" altLang="ko-KR" dirty="0"/>
              <a:t>1-2. </a:t>
            </a:r>
            <a:r>
              <a:rPr lang="ko-KR" altLang="en-US" dirty="0"/>
              <a:t>블록체인 </a:t>
            </a:r>
            <a:r>
              <a:rPr lang="ko-KR" altLang="en-US" dirty="0" err="1"/>
              <a:t>크라우드</a:t>
            </a:r>
            <a:r>
              <a:rPr lang="ko-KR" altLang="en-US" dirty="0"/>
              <a:t> </a:t>
            </a:r>
            <a:r>
              <a:rPr lang="ko-KR" altLang="en-US" dirty="0" err="1"/>
              <a:t>펀딩</a:t>
            </a:r>
            <a:r>
              <a:rPr lang="ko-KR" altLang="en-US" dirty="0"/>
              <a:t> 개요</a:t>
            </a:r>
          </a:p>
        </p:txBody>
      </p:sp>
      <p:pic>
        <p:nvPicPr>
          <p:cNvPr id="67" name="그래픽 66" descr="남학생">
            <a:extLst>
              <a:ext uri="{FF2B5EF4-FFF2-40B4-BE49-F238E27FC236}">
                <a16:creationId xmlns:a16="http://schemas.microsoft.com/office/drawing/2014/main" id="{3AC02088-66B5-4DF9-9ABE-2E18089CEF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06203" y="2963481"/>
            <a:ext cx="632879" cy="632879"/>
          </a:xfrm>
          <a:prstGeom prst="rect">
            <a:avLst/>
          </a:prstGeom>
        </p:spPr>
      </p:pic>
      <p:pic>
        <p:nvPicPr>
          <p:cNvPr id="71" name="그래픽 70" descr="동전">
            <a:extLst>
              <a:ext uri="{FF2B5EF4-FFF2-40B4-BE49-F238E27FC236}">
                <a16:creationId xmlns:a16="http://schemas.microsoft.com/office/drawing/2014/main" id="{3E084179-842E-4B87-91B9-402A9E8968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283205" y="2847685"/>
            <a:ext cx="515091" cy="465788"/>
          </a:xfrm>
          <a:prstGeom prst="rect">
            <a:avLst/>
          </a:prstGeom>
        </p:spPr>
      </p:pic>
      <p:pic>
        <p:nvPicPr>
          <p:cNvPr id="73" name="그래픽 72" descr="남학생">
            <a:extLst>
              <a:ext uri="{FF2B5EF4-FFF2-40B4-BE49-F238E27FC236}">
                <a16:creationId xmlns:a16="http://schemas.microsoft.com/office/drawing/2014/main" id="{01E922E4-C4F0-42DE-91A7-30680C3BD0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20870" y="2968185"/>
            <a:ext cx="632879" cy="632879"/>
          </a:xfrm>
          <a:prstGeom prst="rect">
            <a:avLst/>
          </a:prstGeom>
        </p:spPr>
      </p:pic>
      <p:pic>
        <p:nvPicPr>
          <p:cNvPr id="75" name="그래픽 74" descr="화폐">
            <a:extLst>
              <a:ext uri="{FF2B5EF4-FFF2-40B4-BE49-F238E27FC236}">
                <a16:creationId xmlns:a16="http://schemas.microsoft.com/office/drawing/2014/main" id="{FB0C22D2-7994-488D-9EEE-1028C70963D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105699" y="2401635"/>
            <a:ext cx="576944" cy="521721"/>
          </a:xfrm>
          <a:prstGeom prst="rect">
            <a:avLst/>
          </a:prstGeom>
        </p:spPr>
      </p:pic>
      <p:pic>
        <p:nvPicPr>
          <p:cNvPr id="79" name="그래픽 78" descr="여학생">
            <a:extLst>
              <a:ext uri="{FF2B5EF4-FFF2-40B4-BE49-F238E27FC236}">
                <a16:creationId xmlns:a16="http://schemas.microsoft.com/office/drawing/2014/main" id="{AF3224EB-6159-4CB4-98AA-032881FA28F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762339" y="3497916"/>
            <a:ext cx="632879" cy="632879"/>
          </a:xfrm>
          <a:prstGeom prst="rect">
            <a:avLst/>
          </a:prstGeom>
        </p:spPr>
      </p:pic>
      <p:pic>
        <p:nvPicPr>
          <p:cNvPr id="81" name="그래픽 80" descr="게임 컨트롤러">
            <a:extLst>
              <a:ext uri="{FF2B5EF4-FFF2-40B4-BE49-F238E27FC236}">
                <a16:creationId xmlns:a16="http://schemas.microsoft.com/office/drawing/2014/main" id="{3B1A39CC-6B70-4CAF-AC98-9E9C32E0A35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234406" y="2864101"/>
            <a:ext cx="668314" cy="668314"/>
          </a:xfrm>
          <a:prstGeom prst="rect">
            <a:avLst/>
          </a:prstGeom>
        </p:spPr>
      </p:pic>
      <p:pic>
        <p:nvPicPr>
          <p:cNvPr id="83" name="그래픽 82" descr="삼목게임">
            <a:extLst>
              <a:ext uri="{FF2B5EF4-FFF2-40B4-BE49-F238E27FC236}">
                <a16:creationId xmlns:a16="http://schemas.microsoft.com/office/drawing/2014/main" id="{93842D88-4DA4-4F25-9C6F-3AEA9CC4FFC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668247" y="2367098"/>
            <a:ext cx="668314" cy="668314"/>
          </a:xfrm>
          <a:prstGeom prst="rect">
            <a:avLst/>
          </a:prstGeom>
        </p:spPr>
      </p:pic>
      <p:pic>
        <p:nvPicPr>
          <p:cNvPr id="85" name="그래픽 84" descr="대출">
            <a:extLst>
              <a:ext uri="{FF2B5EF4-FFF2-40B4-BE49-F238E27FC236}">
                <a16:creationId xmlns:a16="http://schemas.microsoft.com/office/drawing/2014/main" id="{6B6D2E9B-E98F-41A1-B6F6-8118A26069C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 rot="20396399">
            <a:off x="2756597" y="4026561"/>
            <a:ext cx="785389" cy="627262"/>
          </a:xfrm>
          <a:prstGeom prst="rect">
            <a:avLst/>
          </a:prstGeom>
        </p:spPr>
      </p:pic>
      <p:pic>
        <p:nvPicPr>
          <p:cNvPr id="89" name="그래픽 88" descr="대출">
            <a:extLst>
              <a:ext uri="{FF2B5EF4-FFF2-40B4-BE49-F238E27FC236}">
                <a16:creationId xmlns:a16="http://schemas.microsoft.com/office/drawing/2014/main" id="{F42DE106-0562-4069-86E8-AC777536DEF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 rot="1581570">
            <a:off x="3028051" y="2115489"/>
            <a:ext cx="741970" cy="592585"/>
          </a:xfrm>
          <a:prstGeom prst="rect">
            <a:avLst/>
          </a:prstGeom>
        </p:spPr>
      </p:pic>
      <p:pic>
        <p:nvPicPr>
          <p:cNvPr id="91" name="그래픽 90" descr="3D 유리">
            <a:extLst>
              <a:ext uri="{FF2B5EF4-FFF2-40B4-BE49-F238E27FC236}">
                <a16:creationId xmlns:a16="http://schemas.microsoft.com/office/drawing/2014/main" id="{7BBE0663-3918-4B6F-AE94-BDC3A18D6165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787717" y="1307967"/>
            <a:ext cx="599508" cy="599508"/>
          </a:xfrm>
          <a:prstGeom prst="rect">
            <a:avLst/>
          </a:prstGeom>
        </p:spPr>
      </p:pic>
      <p:pic>
        <p:nvPicPr>
          <p:cNvPr id="95" name="그래픽 94" descr="비디오 카메라">
            <a:extLst>
              <a:ext uri="{FF2B5EF4-FFF2-40B4-BE49-F238E27FC236}">
                <a16:creationId xmlns:a16="http://schemas.microsoft.com/office/drawing/2014/main" id="{869F1168-2C72-4FDB-9267-16991F21BA80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045617" y="2274598"/>
            <a:ext cx="668314" cy="668314"/>
          </a:xfrm>
          <a:prstGeom prst="rect">
            <a:avLst/>
          </a:prstGeom>
        </p:spPr>
      </p:pic>
      <p:pic>
        <p:nvPicPr>
          <p:cNvPr id="97" name="그래픽 96" descr="팟캐스트">
            <a:extLst>
              <a:ext uri="{FF2B5EF4-FFF2-40B4-BE49-F238E27FC236}">
                <a16:creationId xmlns:a16="http://schemas.microsoft.com/office/drawing/2014/main" id="{E98A8473-99BB-435F-8AF7-F645D8A24DB8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477250" y="1699100"/>
            <a:ext cx="668314" cy="668314"/>
          </a:xfrm>
          <a:prstGeom prst="rect">
            <a:avLst/>
          </a:prstGeom>
        </p:spPr>
      </p:pic>
      <p:pic>
        <p:nvPicPr>
          <p:cNvPr id="99" name="그래픽 98" descr="광대">
            <a:extLst>
              <a:ext uri="{FF2B5EF4-FFF2-40B4-BE49-F238E27FC236}">
                <a16:creationId xmlns:a16="http://schemas.microsoft.com/office/drawing/2014/main" id="{C3F8A781-F337-41ED-B016-F5605DB2B9D9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1095020" y="1347501"/>
            <a:ext cx="668314" cy="668314"/>
          </a:xfrm>
          <a:prstGeom prst="rect">
            <a:avLst/>
          </a:prstGeom>
        </p:spPr>
      </p:pic>
      <p:pic>
        <p:nvPicPr>
          <p:cNvPr id="103" name="그래픽 102" descr="남학생">
            <a:extLst>
              <a:ext uri="{FF2B5EF4-FFF2-40B4-BE49-F238E27FC236}">
                <a16:creationId xmlns:a16="http://schemas.microsoft.com/office/drawing/2014/main" id="{275133E2-2E42-49E4-A36F-F209E1285A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06485" y="3510016"/>
            <a:ext cx="632879" cy="632879"/>
          </a:xfrm>
          <a:prstGeom prst="rect">
            <a:avLst/>
          </a:prstGeom>
        </p:spPr>
      </p:pic>
      <p:pic>
        <p:nvPicPr>
          <p:cNvPr id="105" name="그래픽 104" descr="남학생">
            <a:extLst>
              <a:ext uri="{FF2B5EF4-FFF2-40B4-BE49-F238E27FC236}">
                <a16:creationId xmlns:a16="http://schemas.microsoft.com/office/drawing/2014/main" id="{6FE48055-CF49-4E32-AEAC-E4E839D0D5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86724" y="3498198"/>
            <a:ext cx="632879" cy="632879"/>
          </a:xfrm>
          <a:prstGeom prst="rect">
            <a:avLst/>
          </a:prstGeom>
        </p:spPr>
      </p:pic>
      <p:pic>
        <p:nvPicPr>
          <p:cNvPr id="109" name="그래픽 108" descr="동전">
            <a:extLst>
              <a:ext uri="{FF2B5EF4-FFF2-40B4-BE49-F238E27FC236}">
                <a16:creationId xmlns:a16="http://schemas.microsoft.com/office/drawing/2014/main" id="{8D13480C-C44D-4CAD-B4AD-1DF6687B84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76816" y="2818837"/>
            <a:ext cx="515091" cy="465788"/>
          </a:xfrm>
          <a:prstGeom prst="rect">
            <a:avLst/>
          </a:prstGeom>
        </p:spPr>
      </p:pic>
      <p:sp>
        <p:nvSpPr>
          <p:cNvPr id="111" name="화살표: 오른쪽 110">
            <a:extLst>
              <a:ext uri="{FF2B5EF4-FFF2-40B4-BE49-F238E27FC236}">
                <a16:creationId xmlns:a16="http://schemas.microsoft.com/office/drawing/2014/main" id="{54414FB6-F973-49F8-A7F5-B0077194B57E}"/>
              </a:ext>
            </a:extLst>
          </p:cNvPr>
          <p:cNvSpPr/>
          <p:nvPr/>
        </p:nvSpPr>
        <p:spPr>
          <a:xfrm>
            <a:off x="5814040" y="3641555"/>
            <a:ext cx="952365" cy="2560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5" name="그래픽 14" descr="비트코인">
            <a:extLst>
              <a:ext uri="{FF2B5EF4-FFF2-40B4-BE49-F238E27FC236}">
                <a16:creationId xmlns:a16="http://schemas.microsoft.com/office/drawing/2014/main" id="{7CFF8BEB-B026-4D2B-9D5A-4E36F8B171D9}"/>
              </a:ext>
            </a:extLst>
          </p:cNvPr>
          <p:cNvSpPr/>
          <p:nvPr/>
        </p:nvSpPr>
        <p:spPr>
          <a:xfrm flipH="1">
            <a:off x="6342342" y="3996811"/>
            <a:ext cx="325685" cy="363503"/>
          </a:xfrm>
          <a:custGeom>
            <a:avLst/>
            <a:gdLst>
              <a:gd name="connsiteX0" fmla="*/ 240874 w 323551"/>
              <a:gd name="connsiteY0" fmla="*/ 228373 h 516844"/>
              <a:gd name="connsiteX1" fmla="*/ 240411 w 323551"/>
              <a:gd name="connsiteY1" fmla="*/ 83888 h 516844"/>
              <a:gd name="connsiteX2" fmla="*/ 192314 w 323551"/>
              <a:gd name="connsiteY2" fmla="*/ 57033 h 516844"/>
              <a:gd name="connsiteX3" fmla="*/ 192314 w 323551"/>
              <a:gd name="connsiteY3" fmla="*/ 0 h 516844"/>
              <a:gd name="connsiteX4" fmla="*/ 156255 w 323551"/>
              <a:gd name="connsiteY4" fmla="*/ 0 h 516844"/>
              <a:gd name="connsiteX5" fmla="*/ 156255 w 323551"/>
              <a:gd name="connsiteY5" fmla="*/ 54088 h 516844"/>
              <a:gd name="connsiteX6" fmla="*/ 120196 w 323551"/>
              <a:gd name="connsiteY6" fmla="*/ 54088 h 516844"/>
              <a:gd name="connsiteX7" fmla="*/ 120196 w 323551"/>
              <a:gd name="connsiteY7" fmla="*/ 0 h 516844"/>
              <a:gd name="connsiteX8" fmla="*/ 84138 w 323551"/>
              <a:gd name="connsiteY8" fmla="*/ 0 h 516844"/>
              <a:gd name="connsiteX9" fmla="*/ 84138 w 323551"/>
              <a:gd name="connsiteY9" fmla="*/ 54088 h 516844"/>
              <a:gd name="connsiteX10" fmla="*/ 0 w 323551"/>
              <a:gd name="connsiteY10" fmla="*/ 54088 h 516844"/>
              <a:gd name="connsiteX11" fmla="*/ 0 w 323551"/>
              <a:gd name="connsiteY11" fmla="*/ 90147 h 516844"/>
              <a:gd name="connsiteX12" fmla="*/ 36059 w 323551"/>
              <a:gd name="connsiteY12" fmla="*/ 90147 h 516844"/>
              <a:gd name="connsiteX13" fmla="*/ 36059 w 323551"/>
              <a:gd name="connsiteY13" fmla="*/ 426697 h 516844"/>
              <a:gd name="connsiteX14" fmla="*/ 0 w 323551"/>
              <a:gd name="connsiteY14" fmla="*/ 426697 h 516844"/>
              <a:gd name="connsiteX15" fmla="*/ 0 w 323551"/>
              <a:gd name="connsiteY15" fmla="*/ 462756 h 516844"/>
              <a:gd name="connsiteX16" fmla="*/ 84138 w 323551"/>
              <a:gd name="connsiteY16" fmla="*/ 462756 h 516844"/>
              <a:gd name="connsiteX17" fmla="*/ 84138 w 323551"/>
              <a:gd name="connsiteY17" fmla="*/ 516845 h 516844"/>
              <a:gd name="connsiteX18" fmla="*/ 120196 w 323551"/>
              <a:gd name="connsiteY18" fmla="*/ 516845 h 516844"/>
              <a:gd name="connsiteX19" fmla="*/ 120196 w 323551"/>
              <a:gd name="connsiteY19" fmla="*/ 462756 h 516844"/>
              <a:gd name="connsiteX20" fmla="*/ 156255 w 323551"/>
              <a:gd name="connsiteY20" fmla="*/ 462756 h 516844"/>
              <a:gd name="connsiteX21" fmla="*/ 156255 w 323551"/>
              <a:gd name="connsiteY21" fmla="*/ 516845 h 516844"/>
              <a:gd name="connsiteX22" fmla="*/ 192314 w 323551"/>
              <a:gd name="connsiteY22" fmla="*/ 516845 h 516844"/>
              <a:gd name="connsiteX23" fmla="*/ 192314 w 323551"/>
              <a:gd name="connsiteY23" fmla="*/ 462756 h 516844"/>
              <a:gd name="connsiteX24" fmla="*/ 204334 w 323551"/>
              <a:gd name="connsiteY24" fmla="*/ 462756 h 516844"/>
              <a:gd name="connsiteX25" fmla="*/ 323547 w 323551"/>
              <a:gd name="connsiteY25" fmla="*/ 341585 h 516844"/>
              <a:gd name="connsiteX26" fmla="*/ 240874 w 323551"/>
              <a:gd name="connsiteY26" fmla="*/ 228373 h 516844"/>
              <a:gd name="connsiteX27" fmla="*/ 168275 w 323551"/>
              <a:gd name="connsiteY27" fmla="*/ 90147 h 516844"/>
              <a:gd name="connsiteX28" fmla="*/ 234383 w 323551"/>
              <a:gd name="connsiteY28" fmla="*/ 156255 h 516844"/>
              <a:gd name="connsiteX29" fmla="*/ 168275 w 323551"/>
              <a:gd name="connsiteY29" fmla="*/ 222363 h 516844"/>
              <a:gd name="connsiteX30" fmla="*/ 72118 w 323551"/>
              <a:gd name="connsiteY30" fmla="*/ 222363 h 516844"/>
              <a:gd name="connsiteX31" fmla="*/ 72118 w 323551"/>
              <a:gd name="connsiteY31" fmla="*/ 90147 h 516844"/>
              <a:gd name="connsiteX32" fmla="*/ 204334 w 323551"/>
              <a:gd name="connsiteY32" fmla="*/ 426697 h 516844"/>
              <a:gd name="connsiteX33" fmla="*/ 72118 w 323551"/>
              <a:gd name="connsiteY33" fmla="*/ 426697 h 516844"/>
              <a:gd name="connsiteX34" fmla="*/ 72118 w 323551"/>
              <a:gd name="connsiteY34" fmla="*/ 258422 h 516844"/>
              <a:gd name="connsiteX35" fmla="*/ 204334 w 323551"/>
              <a:gd name="connsiteY35" fmla="*/ 258422 h 516844"/>
              <a:gd name="connsiteX36" fmla="*/ 288472 w 323551"/>
              <a:gd name="connsiteY36" fmla="*/ 342560 h 516844"/>
              <a:gd name="connsiteX37" fmla="*/ 204334 w 323551"/>
              <a:gd name="connsiteY37" fmla="*/ 426697 h 516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323551" h="516844">
                <a:moveTo>
                  <a:pt x="240874" y="228373"/>
                </a:moveTo>
                <a:cubicBezTo>
                  <a:pt x="280644" y="188347"/>
                  <a:pt x="280438" y="123659"/>
                  <a:pt x="240411" y="83888"/>
                </a:cubicBezTo>
                <a:cubicBezTo>
                  <a:pt x="227140" y="70701"/>
                  <a:pt x="210503" y="61413"/>
                  <a:pt x="192314" y="57033"/>
                </a:cubicBezTo>
                <a:lnTo>
                  <a:pt x="192314" y="0"/>
                </a:lnTo>
                <a:lnTo>
                  <a:pt x="156255" y="0"/>
                </a:lnTo>
                <a:lnTo>
                  <a:pt x="156255" y="54088"/>
                </a:lnTo>
                <a:lnTo>
                  <a:pt x="120196" y="54088"/>
                </a:lnTo>
                <a:lnTo>
                  <a:pt x="120196" y="0"/>
                </a:lnTo>
                <a:lnTo>
                  <a:pt x="84138" y="0"/>
                </a:lnTo>
                <a:lnTo>
                  <a:pt x="84138" y="54088"/>
                </a:lnTo>
                <a:lnTo>
                  <a:pt x="0" y="54088"/>
                </a:lnTo>
                <a:lnTo>
                  <a:pt x="0" y="90147"/>
                </a:lnTo>
                <a:lnTo>
                  <a:pt x="36059" y="90147"/>
                </a:lnTo>
                <a:lnTo>
                  <a:pt x="36059" y="426697"/>
                </a:lnTo>
                <a:lnTo>
                  <a:pt x="0" y="426697"/>
                </a:lnTo>
                <a:lnTo>
                  <a:pt x="0" y="462756"/>
                </a:lnTo>
                <a:lnTo>
                  <a:pt x="84138" y="462756"/>
                </a:lnTo>
                <a:lnTo>
                  <a:pt x="84138" y="516845"/>
                </a:lnTo>
                <a:lnTo>
                  <a:pt x="120196" y="516845"/>
                </a:lnTo>
                <a:lnTo>
                  <a:pt x="120196" y="462756"/>
                </a:lnTo>
                <a:lnTo>
                  <a:pt x="156255" y="462756"/>
                </a:lnTo>
                <a:lnTo>
                  <a:pt x="156255" y="516845"/>
                </a:lnTo>
                <a:lnTo>
                  <a:pt x="192314" y="516845"/>
                </a:lnTo>
                <a:lnTo>
                  <a:pt x="192314" y="462756"/>
                </a:lnTo>
                <a:lnTo>
                  <a:pt x="204334" y="462756"/>
                </a:lnTo>
                <a:cubicBezTo>
                  <a:pt x="270714" y="462216"/>
                  <a:pt x="324088" y="407965"/>
                  <a:pt x="323547" y="341585"/>
                </a:cubicBezTo>
                <a:cubicBezTo>
                  <a:pt x="323127" y="290020"/>
                  <a:pt x="289863" y="244469"/>
                  <a:pt x="240874" y="228373"/>
                </a:cubicBezTo>
                <a:close/>
                <a:moveTo>
                  <a:pt x="168275" y="90147"/>
                </a:moveTo>
                <a:cubicBezTo>
                  <a:pt x="204785" y="90147"/>
                  <a:pt x="234383" y="119745"/>
                  <a:pt x="234383" y="156255"/>
                </a:cubicBezTo>
                <a:cubicBezTo>
                  <a:pt x="234383" y="192766"/>
                  <a:pt x="204785" y="222363"/>
                  <a:pt x="168275" y="222363"/>
                </a:cubicBezTo>
                <a:lnTo>
                  <a:pt x="72118" y="222363"/>
                </a:lnTo>
                <a:lnTo>
                  <a:pt x="72118" y="90147"/>
                </a:lnTo>
                <a:close/>
                <a:moveTo>
                  <a:pt x="204334" y="426697"/>
                </a:moveTo>
                <a:lnTo>
                  <a:pt x="72118" y="426697"/>
                </a:lnTo>
                <a:lnTo>
                  <a:pt x="72118" y="258422"/>
                </a:lnTo>
                <a:lnTo>
                  <a:pt x="204334" y="258422"/>
                </a:lnTo>
                <a:cubicBezTo>
                  <a:pt x="250802" y="258422"/>
                  <a:pt x="288472" y="296092"/>
                  <a:pt x="288472" y="342560"/>
                </a:cubicBezTo>
                <a:cubicBezTo>
                  <a:pt x="288472" y="389028"/>
                  <a:pt x="250802" y="426697"/>
                  <a:pt x="204334" y="426697"/>
                </a:cubicBezTo>
                <a:close/>
              </a:path>
            </a:pathLst>
          </a:custGeom>
          <a:solidFill>
            <a:srgbClr val="000000"/>
          </a:solidFill>
          <a:ln w="5953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19" name="그래픽 63" descr="비트코인">
            <a:extLst>
              <a:ext uri="{FF2B5EF4-FFF2-40B4-BE49-F238E27FC236}">
                <a16:creationId xmlns:a16="http://schemas.microsoft.com/office/drawing/2014/main" id="{77C3A695-DDE1-4224-A332-CD67C2DB3A7D}"/>
              </a:ext>
            </a:extLst>
          </p:cNvPr>
          <p:cNvSpPr/>
          <p:nvPr/>
        </p:nvSpPr>
        <p:spPr>
          <a:xfrm flipH="1">
            <a:off x="5960182" y="4012606"/>
            <a:ext cx="343954" cy="347708"/>
          </a:xfrm>
          <a:custGeom>
            <a:avLst/>
            <a:gdLst>
              <a:gd name="connsiteX0" fmla="*/ 240874 w 323551"/>
              <a:gd name="connsiteY0" fmla="*/ 228373 h 516844"/>
              <a:gd name="connsiteX1" fmla="*/ 240411 w 323551"/>
              <a:gd name="connsiteY1" fmla="*/ 83888 h 516844"/>
              <a:gd name="connsiteX2" fmla="*/ 192314 w 323551"/>
              <a:gd name="connsiteY2" fmla="*/ 57033 h 516844"/>
              <a:gd name="connsiteX3" fmla="*/ 192314 w 323551"/>
              <a:gd name="connsiteY3" fmla="*/ 0 h 516844"/>
              <a:gd name="connsiteX4" fmla="*/ 156255 w 323551"/>
              <a:gd name="connsiteY4" fmla="*/ 0 h 516844"/>
              <a:gd name="connsiteX5" fmla="*/ 156255 w 323551"/>
              <a:gd name="connsiteY5" fmla="*/ 54088 h 516844"/>
              <a:gd name="connsiteX6" fmla="*/ 120196 w 323551"/>
              <a:gd name="connsiteY6" fmla="*/ 54088 h 516844"/>
              <a:gd name="connsiteX7" fmla="*/ 120196 w 323551"/>
              <a:gd name="connsiteY7" fmla="*/ 0 h 516844"/>
              <a:gd name="connsiteX8" fmla="*/ 84138 w 323551"/>
              <a:gd name="connsiteY8" fmla="*/ 0 h 516844"/>
              <a:gd name="connsiteX9" fmla="*/ 84138 w 323551"/>
              <a:gd name="connsiteY9" fmla="*/ 54088 h 516844"/>
              <a:gd name="connsiteX10" fmla="*/ 0 w 323551"/>
              <a:gd name="connsiteY10" fmla="*/ 54088 h 516844"/>
              <a:gd name="connsiteX11" fmla="*/ 0 w 323551"/>
              <a:gd name="connsiteY11" fmla="*/ 90147 h 516844"/>
              <a:gd name="connsiteX12" fmla="*/ 36059 w 323551"/>
              <a:gd name="connsiteY12" fmla="*/ 90147 h 516844"/>
              <a:gd name="connsiteX13" fmla="*/ 36059 w 323551"/>
              <a:gd name="connsiteY13" fmla="*/ 426697 h 516844"/>
              <a:gd name="connsiteX14" fmla="*/ 0 w 323551"/>
              <a:gd name="connsiteY14" fmla="*/ 426697 h 516844"/>
              <a:gd name="connsiteX15" fmla="*/ 0 w 323551"/>
              <a:gd name="connsiteY15" fmla="*/ 462756 h 516844"/>
              <a:gd name="connsiteX16" fmla="*/ 84138 w 323551"/>
              <a:gd name="connsiteY16" fmla="*/ 462756 h 516844"/>
              <a:gd name="connsiteX17" fmla="*/ 84138 w 323551"/>
              <a:gd name="connsiteY17" fmla="*/ 516845 h 516844"/>
              <a:gd name="connsiteX18" fmla="*/ 120196 w 323551"/>
              <a:gd name="connsiteY18" fmla="*/ 516845 h 516844"/>
              <a:gd name="connsiteX19" fmla="*/ 120196 w 323551"/>
              <a:gd name="connsiteY19" fmla="*/ 462756 h 516844"/>
              <a:gd name="connsiteX20" fmla="*/ 156255 w 323551"/>
              <a:gd name="connsiteY20" fmla="*/ 462756 h 516844"/>
              <a:gd name="connsiteX21" fmla="*/ 156255 w 323551"/>
              <a:gd name="connsiteY21" fmla="*/ 516845 h 516844"/>
              <a:gd name="connsiteX22" fmla="*/ 192314 w 323551"/>
              <a:gd name="connsiteY22" fmla="*/ 516845 h 516844"/>
              <a:gd name="connsiteX23" fmla="*/ 192314 w 323551"/>
              <a:gd name="connsiteY23" fmla="*/ 462756 h 516844"/>
              <a:gd name="connsiteX24" fmla="*/ 204334 w 323551"/>
              <a:gd name="connsiteY24" fmla="*/ 462756 h 516844"/>
              <a:gd name="connsiteX25" fmla="*/ 323547 w 323551"/>
              <a:gd name="connsiteY25" fmla="*/ 341585 h 516844"/>
              <a:gd name="connsiteX26" fmla="*/ 240874 w 323551"/>
              <a:gd name="connsiteY26" fmla="*/ 228373 h 516844"/>
              <a:gd name="connsiteX27" fmla="*/ 168275 w 323551"/>
              <a:gd name="connsiteY27" fmla="*/ 90147 h 516844"/>
              <a:gd name="connsiteX28" fmla="*/ 234383 w 323551"/>
              <a:gd name="connsiteY28" fmla="*/ 156255 h 516844"/>
              <a:gd name="connsiteX29" fmla="*/ 168275 w 323551"/>
              <a:gd name="connsiteY29" fmla="*/ 222363 h 516844"/>
              <a:gd name="connsiteX30" fmla="*/ 72118 w 323551"/>
              <a:gd name="connsiteY30" fmla="*/ 222363 h 516844"/>
              <a:gd name="connsiteX31" fmla="*/ 72118 w 323551"/>
              <a:gd name="connsiteY31" fmla="*/ 90147 h 516844"/>
              <a:gd name="connsiteX32" fmla="*/ 204334 w 323551"/>
              <a:gd name="connsiteY32" fmla="*/ 426697 h 516844"/>
              <a:gd name="connsiteX33" fmla="*/ 72118 w 323551"/>
              <a:gd name="connsiteY33" fmla="*/ 426697 h 516844"/>
              <a:gd name="connsiteX34" fmla="*/ 72118 w 323551"/>
              <a:gd name="connsiteY34" fmla="*/ 258422 h 516844"/>
              <a:gd name="connsiteX35" fmla="*/ 204334 w 323551"/>
              <a:gd name="connsiteY35" fmla="*/ 258422 h 516844"/>
              <a:gd name="connsiteX36" fmla="*/ 288472 w 323551"/>
              <a:gd name="connsiteY36" fmla="*/ 342560 h 516844"/>
              <a:gd name="connsiteX37" fmla="*/ 204334 w 323551"/>
              <a:gd name="connsiteY37" fmla="*/ 426697 h 516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323551" h="516844">
                <a:moveTo>
                  <a:pt x="240874" y="228373"/>
                </a:moveTo>
                <a:cubicBezTo>
                  <a:pt x="280644" y="188347"/>
                  <a:pt x="280438" y="123659"/>
                  <a:pt x="240411" y="83888"/>
                </a:cubicBezTo>
                <a:cubicBezTo>
                  <a:pt x="227140" y="70701"/>
                  <a:pt x="210503" y="61413"/>
                  <a:pt x="192314" y="57033"/>
                </a:cubicBezTo>
                <a:lnTo>
                  <a:pt x="192314" y="0"/>
                </a:lnTo>
                <a:lnTo>
                  <a:pt x="156255" y="0"/>
                </a:lnTo>
                <a:lnTo>
                  <a:pt x="156255" y="54088"/>
                </a:lnTo>
                <a:lnTo>
                  <a:pt x="120196" y="54088"/>
                </a:lnTo>
                <a:lnTo>
                  <a:pt x="120196" y="0"/>
                </a:lnTo>
                <a:lnTo>
                  <a:pt x="84138" y="0"/>
                </a:lnTo>
                <a:lnTo>
                  <a:pt x="84138" y="54088"/>
                </a:lnTo>
                <a:lnTo>
                  <a:pt x="0" y="54088"/>
                </a:lnTo>
                <a:lnTo>
                  <a:pt x="0" y="90147"/>
                </a:lnTo>
                <a:lnTo>
                  <a:pt x="36059" y="90147"/>
                </a:lnTo>
                <a:lnTo>
                  <a:pt x="36059" y="426697"/>
                </a:lnTo>
                <a:lnTo>
                  <a:pt x="0" y="426697"/>
                </a:lnTo>
                <a:lnTo>
                  <a:pt x="0" y="462756"/>
                </a:lnTo>
                <a:lnTo>
                  <a:pt x="84138" y="462756"/>
                </a:lnTo>
                <a:lnTo>
                  <a:pt x="84138" y="516845"/>
                </a:lnTo>
                <a:lnTo>
                  <a:pt x="120196" y="516845"/>
                </a:lnTo>
                <a:lnTo>
                  <a:pt x="120196" y="462756"/>
                </a:lnTo>
                <a:lnTo>
                  <a:pt x="156255" y="462756"/>
                </a:lnTo>
                <a:lnTo>
                  <a:pt x="156255" y="516845"/>
                </a:lnTo>
                <a:lnTo>
                  <a:pt x="192314" y="516845"/>
                </a:lnTo>
                <a:lnTo>
                  <a:pt x="192314" y="462756"/>
                </a:lnTo>
                <a:lnTo>
                  <a:pt x="204334" y="462756"/>
                </a:lnTo>
                <a:cubicBezTo>
                  <a:pt x="270714" y="462216"/>
                  <a:pt x="324088" y="407965"/>
                  <a:pt x="323547" y="341585"/>
                </a:cubicBezTo>
                <a:cubicBezTo>
                  <a:pt x="323127" y="290020"/>
                  <a:pt x="289863" y="244469"/>
                  <a:pt x="240874" y="228373"/>
                </a:cubicBezTo>
                <a:close/>
                <a:moveTo>
                  <a:pt x="168275" y="90147"/>
                </a:moveTo>
                <a:cubicBezTo>
                  <a:pt x="204785" y="90147"/>
                  <a:pt x="234383" y="119745"/>
                  <a:pt x="234383" y="156255"/>
                </a:cubicBezTo>
                <a:cubicBezTo>
                  <a:pt x="234383" y="192766"/>
                  <a:pt x="204785" y="222363"/>
                  <a:pt x="168275" y="222363"/>
                </a:cubicBezTo>
                <a:lnTo>
                  <a:pt x="72118" y="222363"/>
                </a:lnTo>
                <a:lnTo>
                  <a:pt x="72118" y="90147"/>
                </a:lnTo>
                <a:close/>
                <a:moveTo>
                  <a:pt x="204334" y="426697"/>
                </a:moveTo>
                <a:lnTo>
                  <a:pt x="72118" y="426697"/>
                </a:lnTo>
                <a:lnTo>
                  <a:pt x="72118" y="258422"/>
                </a:lnTo>
                <a:lnTo>
                  <a:pt x="204334" y="258422"/>
                </a:lnTo>
                <a:cubicBezTo>
                  <a:pt x="250802" y="258422"/>
                  <a:pt x="288472" y="296092"/>
                  <a:pt x="288472" y="342560"/>
                </a:cubicBezTo>
                <a:cubicBezTo>
                  <a:pt x="288472" y="389028"/>
                  <a:pt x="250802" y="426697"/>
                  <a:pt x="204334" y="426697"/>
                </a:cubicBezTo>
                <a:close/>
              </a:path>
            </a:pathLst>
          </a:custGeom>
          <a:solidFill>
            <a:srgbClr val="000000"/>
          </a:solidFill>
          <a:ln w="5953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23" name="화살표: 오른쪽 122">
            <a:extLst>
              <a:ext uri="{FF2B5EF4-FFF2-40B4-BE49-F238E27FC236}">
                <a16:creationId xmlns:a16="http://schemas.microsoft.com/office/drawing/2014/main" id="{A77774F1-9240-4C0B-9FE0-37FDDAB1A990}"/>
              </a:ext>
            </a:extLst>
          </p:cNvPr>
          <p:cNvSpPr/>
          <p:nvPr/>
        </p:nvSpPr>
        <p:spPr>
          <a:xfrm rot="10800000">
            <a:off x="5788970" y="3286299"/>
            <a:ext cx="977435" cy="2560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5" name="화살표: 오른쪽 124">
            <a:extLst>
              <a:ext uri="{FF2B5EF4-FFF2-40B4-BE49-F238E27FC236}">
                <a16:creationId xmlns:a16="http://schemas.microsoft.com/office/drawing/2014/main" id="{EDAB66CB-1EBD-4C68-8400-3CD8133D4CA2}"/>
              </a:ext>
            </a:extLst>
          </p:cNvPr>
          <p:cNvSpPr/>
          <p:nvPr/>
        </p:nvSpPr>
        <p:spPr>
          <a:xfrm rot="11898010">
            <a:off x="2531424" y="2549782"/>
            <a:ext cx="1411755" cy="2237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7" name="화살표: 오른쪽 126">
            <a:extLst>
              <a:ext uri="{FF2B5EF4-FFF2-40B4-BE49-F238E27FC236}">
                <a16:creationId xmlns:a16="http://schemas.microsoft.com/office/drawing/2014/main" id="{4FF071C2-E8A5-4D05-BC49-E1F32AD2D030}"/>
              </a:ext>
            </a:extLst>
          </p:cNvPr>
          <p:cNvSpPr/>
          <p:nvPr/>
        </p:nvSpPr>
        <p:spPr>
          <a:xfrm rot="9087013">
            <a:off x="2594873" y="4553682"/>
            <a:ext cx="1420014" cy="2048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그래픽 1025" descr="강의실">
            <a:extLst>
              <a:ext uri="{FF2B5EF4-FFF2-40B4-BE49-F238E27FC236}">
                <a16:creationId xmlns:a16="http://schemas.microsoft.com/office/drawing/2014/main" id="{6615B64C-7100-41EE-9DAB-1AFB30D21749}"/>
              </a:ext>
            </a:extLst>
          </p:cNvPr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1006203" y="4588741"/>
            <a:ext cx="669212" cy="669212"/>
          </a:xfrm>
          <a:prstGeom prst="rect">
            <a:avLst/>
          </a:prstGeom>
        </p:spPr>
      </p:pic>
      <p:pic>
        <p:nvPicPr>
          <p:cNvPr id="1029" name="그래픽 1028" descr="학교">
            <a:extLst>
              <a:ext uri="{FF2B5EF4-FFF2-40B4-BE49-F238E27FC236}">
                <a16:creationId xmlns:a16="http://schemas.microsoft.com/office/drawing/2014/main" id="{5BAB0964-25F3-46E5-99D8-061C7ADDCE39}"/>
              </a:ext>
            </a:extLst>
          </p:cNvPr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1642017" y="4626544"/>
            <a:ext cx="669212" cy="669212"/>
          </a:xfrm>
          <a:prstGeom prst="rect">
            <a:avLst/>
          </a:prstGeom>
        </p:spPr>
      </p:pic>
      <p:pic>
        <p:nvPicPr>
          <p:cNvPr id="1032" name="그래픽 1031" descr="학사모">
            <a:extLst>
              <a:ext uri="{FF2B5EF4-FFF2-40B4-BE49-F238E27FC236}">
                <a16:creationId xmlns:a16="http://schemas.microsoft.com/office/drawing/2014/main" id="{C96197DB-EF04-4DEA-9318-EED2672D1536}"/>
              </a:ext>
            </a:extLst>
          </p:cNvPr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1464100" y="4233643"/>
            <a:ext cx="668314" cy="668314"/>
          </a:xfrm>
          <a:prstGeom prst="rect">
            <a:avLst/>
          </a:prstGeom>
        </p:spPr>
      </p:pic>
      <p:pic>
        <p:nvPicPr>
          <p:cNvPr id="1034" name="그래픽 1033" descr="지팡이를 든 여자">
            <a:extLst>
              <a:ext uri="{FF2B5EF4-FFF2-40B4-BE49-F238E27FC236}">
                <a16:creationId xmlns:a16="http://schemas.microsoft.com/office/drawing/2014/main" id="{0F657D8C-0DFA-4069-B40E-53348FC4D4A6}"/>
              </a:ext>
            </a:extLst>
          </p:cNvPr>
          <p:cNvPicPr>
            <a:picLocks noChangeAspect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1017838" y="5266294"/>
            <a:ext cx="668314" cy="668314"/>
          </a:xfrm>
          <a:prstGeom prst="rect">
            <a:avLst/>
          </a:prstGeom>
        </p:spPr>
      </p:pic>
      <p:pic>
        <p:nvPicPr>
          <p:cNvPr id="1036" name="그래픽 1035" descr="휠체어에 앉은 사람">
            <a:extLst>
              <a:ext uri="{FF2B5EF4-FFF2-40B4-BE49-F238E27FC236}">
                <a16:creationId xmlns:a16="http://schemas.microsoft.com/office/drawing/2014/main" id="{C4348F50-1B7A-48DD-87F1-568A3BBC7326}"/>
              </a:ext>
            </a:extLst>
          </p:cNvPr>
          <p:cNvPicPr>
            <a:picLocks noChangeAspect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1575918" y="5266294"/>
            <a:ext cx="668314" cy="668314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6B6E290C-D1E8-4036-A776-13EEB05F2ECE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4354" y="2545283"/>
            <a:ext cx="1905266" cy="1905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4204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554652" y="174060"/>
            <a:ext cx="6616701" cy="513443"/>
          </a:xfrm>
        </p:spPr>
        <p:txBody>
          <a:bodyPr/>
          <a:lstStyle/>
          <a:p>
            <a:r>
              <a:rPr lang="en-US" altLang="ko-KR" dirty="0"/>
              <a:t>1-3. </a:t>
            </a:r>
            <a:r>
              <a:rPr lang="ko-KR" altLang="en-US" dirty="0"/>
              <a:t>블록체인 </a:t>
            </a:r>
            <a:r>
              <a:rPr lang="ko-KR" altLang="en-US" dirty="0" err="1"/>
              <a:t>크라우드</a:t>
            </a:r>
            <a:r>
              <a:rPr lang="ko-KR" altLang="en-US" dirty="0"/>
              <a:t> </a:t>
            </a:r>
            <a:r>
              <a:rPr lang="ko-KR" altLang="en-US" dirty="0" err="1"/>
              <a:t>펀딩</a:t>
            </a:r>
            <a:r>
              <a:rPr lang="ko-KR" altLang="en-US" dirty="0"/>
              <a:t> 모델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b="9846"/>
          <a:stretch/>
        </p:blipFill>
        <p:spPr>
          <a:xfrm>
            <a:off x="554652" y="1009650"/>
            <a:ext cx="8227398" cy="438105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3543" y="3902149"/>
            <a:ext cx="1200150" cy="406252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6008" y="3902149"/>
            <a:ext cx="1200150" cy="406252"/>
          </a:xfrm>
          <a:prstGeom prst="rect">
            <a:avLst/>
          </a:prstGeom>
        </p:spPr>
      </p:pic>
      <p:pic>
        <p:nvPicPr>
          <p:cNvPr id="39" name="그림 3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8473" y="3902149"/>
            <a:ext cx="1549918" cy="406252"/>
          </a:xfrm>
          <a:prstGeom prst="rect">
            <a:avLst/>
          </a:prstGeom>
        </p:spPr>
      </p:pic>
      <p:pic>
        <p:nvPicPr>
          <p:cNvPr id="40" name="그림 3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8947" y="3904364"/>
            <a:ext cx="1549918" cy="40625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83316" y="3920609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증권형 토큰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3308634" y="395080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이자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5230820" y="395080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장학금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7101222" y="395080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/>
              <a:t>사회복지</a:t>
            </a:r>
            <a:endParaRPr lang="ko-KR" altLang="en-US" b="1" dirty="0"/>
          </a:p>
        </p:txBody>
      </p:sp>
      <p:sp>
        <p:nvSpPr>
          <p:cNvPr id="47" name="TextBox 46"/>
          <p:cNvSpPr txBox="1"/>
          <p:nvPr/>
        </p:nvSpPr>
        <p:spPr>
          <a:xfrm>
            <a:off x="933599" y="5390707"/>
            <a:ext cx="15520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b="1" dirty="0" err="1"/>
              <a:t>토큰투자</a:t>
            </a:r>
            <a:endParaRPr lang="en-US" altLang="ko-KR" sz="1200" b="1" dirty="0"/>
          </a:p>
          <a:p>
            <a:pPr algn="ctr"/>
            <a:r>
              <a:rPr lang="en-US" altLang="ko-KR" sz="1200" b="1" dirty="0"/>
              <a:t>(</a:t>
            </a:r>
            <a:r>
              <a:rPr lang="ko-KR" altLang="en-US" sz="1200" b="1" dirty="0" err="1"/>
              <a:t>지분상승</a:t>
            </a:r>
            <a:r>
              <a:rPr lang="en-US" altLang="ko-KR" sz="1200" b="1" dirty="0"/>
              <a:t>,</a:t>
            </a:r>
            <a:r>
              <a:rPr lang="ko-KR" altLang="en-US" sz="1200" b="1" dirty="0"/>
              <a:t>배당수익</a:t>
            </a:r>
            <a:r>
              <a:rPr lang="en-US" altLang="ko-KR" sz="1200" b="1" dirty="0"/>
              <a:t>)</a:t>
            </a:r>
            <a:endParaRPr lang="ko-KR" altLang="en-US" sz="1200" b="1" dirty="0"/>
          </a:p>
        </p:txBody>
      </p:sp>
      <p:sp>
        <p:nvSpPr>
          <p:cNvPr id="48" name="TextBox 47"/>
          <p:cNvSpPr txBox="1"/>
          <p:nvPr/>
        </p:nvSpPr>
        <p:spPr>
          <a:xfrm>
            <a:off x="3231689" y="5390706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b="1" dirty="0" err="1"/>
              <a:t>대출계약</a:t>
            </a:r>
            <a:endParaRPr lang="en-US" altLang="ko-KR" sz="1200" b="1" dirty="0"/>
          </a:p>
          <a:p>
            <a:pPr algn="ctr"/>
            <a:r>
              <a:rPr lang="en-US" altLang="ko-KR" sz="1200" b="1" dirty="0"/>
              <a:t>(</a:t>
            </a:r>
            <a:r>
              <a:rPr lang="ko-KR" altLang="en-US" sz="1200" b="1" dirty="0"/>
              <a:t>이자</a:t>
            </a:r>
            <a:r>
              <a:rPr lang="en-US" altLang="ko-KR" sz="1200" b="1" dirty="0"/>
              <a:t>)</a:t>
            </a:r>
            <a:endParaRPr lang="ko-KR" altLang="en-US" sz="1200" b="1" dirty="0"/>
          </a:p>
        </p:txBody>
      </p:sp>
      <p:sp>
        <p:nvSpPr>
          <p:cNvPr id="49" name="TextBox 48"/>
          <p:cNvSpPr txBox="1"/>
          <p:nvPr/>
        </p:nvSpPr>
        <p:spPr>
          <a:xfrm>
            <a:off x="5097770" y="5371069"/>
            <a:ext cx="11432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b="1" dirty="0"/>
              <a:t>비금전적 보상</a:t>
            </a:r>
            <a:endParaRPr lang="en-US" altLang="ko-KR" sz="1200" b="1" dirty="0"/>
          </a:p>
          <a:p>
            <a:pPr algn="ctr"/>
            <a:r>
              <a:rPr lang="en-US" altLang="ko-KR" sz="1200" b="1" dirty="0"/>
              <a:t>(</a:t>
            </a:r>
            <a:r>
              <a:rPr lang="ko-KR" altLang="en-US" sz="1200" b="1" dirty="0"/>
              <a:t>재능기부</a:t>
            </a:r>
            <a:r>
              <a:rPr lang="en-US" altLang="ko-KR" sz="1200" b="1" dirty="0"/>
              <a:t>)</a:t>
            </a:r>
            <a:endParaRPr lang="ko-KR" altLang="en-US" sz="1200" b="1" dirty="0"/>
          </a:p>
        </p:txBody>
      </p:sp>
      <p:sp>
        <p:nvSpPr>
          <p:cNvPr id="50" name="TextBox 49"/>
          <p:cNvSpPr txBox="1"/>
          <p:nvPr/>
        </p:nvSpPr>
        <p:spPr>
          <a:xfrm>
            <a:off x="6844091" y="5385504"/>
            <a:ext cx="13981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b="1" dirty="0"/>
              <a:t>비금전적 보상</a:t>
            </a:r>
            <a:endParaRPr lang="en-US" altLang="ko-KR" sz="1200" b="1" dirty="0"/>
          </a:p>
          <a:p>
            <a:pPr algn="ctr"/>
            <a:r>
              <a:rPr lang="en-US" altLang="ko-KR" sz="1200" b="1" dirty="0"/>
              <a:t>(</a:t>
            </a:r>
            <a:r>
              <a:rPr lang="ko-KR" altLang="en-US" sz="1200" b="1" dirty="0"/>
              <a:t>사은품</a:t>
            </a:r>
            <a:r>
              <a:rPr lang="en-US" altLang="ko-KR" sz="1200" b="1" dirty="0"/>
              <a:t>,</a:t>
            </a:r>
            <a:r>
              <a:rPr lang="ko-KR" altLang="en-US" sz="1200" b="1" dirty="0" err="1"/>
              <a:t>감사카드</a:t>
            </a:r>
            <a:r>
              <a:rPr lang="en-US" altLang="ko-KR" sz="1200" b="1" dirty="0"/>
              <a:t>)</a:t>
            </a:r>
            <a:endParaRPr lang="ko-KR" altLang="en-US" sz="1200" b="1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2431" y="1762391"/>
            <a:ext cx="371475" cy="47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99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BADIZ </a:t>
            </a:r>
            <a:r>
              <a:rPr lang="ko-KR" altLang="en-US" dirty="0"/>
              <a:t>소개</a:t>
            </a:r>
          </a:p>
        </p:txBody>
      </p:sp>
    </p:spTree>
    <p:extLst>
      <p:ext uri="{BB962C8B-B14F-4D97-AF65-F5344CB8AC3E}">
        <p14:creationId xmlns:p14="http://schemas.microsoft.com/office/powerpoint/2010/main" val="4529415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5" name="표 35">
            <a:extLst>
              <a:ext uri="{FF2B5EF4-FFF2-40B4-BE49-F238E27FC236}">
                <a16:creationId xmlns:a16="http://schemas.microsoft.com/office/drawing/2014/main" id="{DF75E2A3-028B-43ED-B31A-32FEA8D9FD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0783862"/>
              </p:ext>
            </p:extLst>
          </p:nvPr>
        </p:nvGraphicFramePr>
        <p:xfrm>
          <a:off x="950977" y="1212186"/>
          <a:ext cx="7541559" cy="125669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551544">
                  <a:extLst>
                    <a:ext uri="{9D8B030D-6E8A-4147-A177-3AD203B41FA5}">
                      <a16:colId xmlns:a16="http://schemas.microsoft.com/office/drawing/2014/main" val="939178994"/>
                    </a:ext>
                  </a:extLst>
                </a:gridCol>
                <a:gridCol w="3476162">
                  <a:extLst>
                    <a:ext uri="{9D8B030D-6E8A-4147-A177-3AD203B41FA5}">
                      <a16:colId xmlns:a16="http://schemas.microsoft.com/office/drawing/2014/main" val="1127487857"/>
                    </a:ext>
                  </a:extLst>
                </a:gridCol>
                <a:gridCol w="2513853">
                  <a:extLst>
                    <a:ext uri="{9D8B030D-6E8A-4147-A177-3AD203B41FA5}">
                      <a16:colId xmlns:a16="http://schemas.microsoft.com/office/drawing/2014/main" val="736327379"/>
                    </a:ext>
                  </a:extLst>
                </a:gridCol>
              </a:tblGrid>
              <a:tr h="62834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1" dirty="0">
                          <a:solidFill>
                            <a:srgbClr val="FFFFFF"/>
                          </a:solidFill>
                        </a:rPr>
                        <a:t>사명</a:t>
                      </a:r>
                      <a:endParaRPr lang="ko-KR" altLang="en-US" dirty="0">
                        <a:solidFill>
                          <a:srgbClr val="FFFF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1" dirty="0">
                          <a:solidFill>
                            <a:srgbClr val="FFFFFF"/>
                          </a:solidFill>
                        </a:rPr>
                        <a:t>웹사이트</a:t>
                      </a:r>
                      <a:endParaRPr lang="ko-KR" altLang="en-US" dirty="0">
                        <a:solidFill>
                          <a:srgbClr val="FFFF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1" dirty="0">
                          <a:solidFill>
                            <a:srgbClr val="FFFFFF"/>
                          </a:solidFill>
                        </a:rPr>
                        <a:t>로고</a:t>
                      </a:r>
                      <a:endParaRPr lang="ko-KR" altLang="en-US" dirty="0">
                        <a:solidFill>
                          <a:srgbClr val="FFFFFF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1326571"/>
                  </a:ext>
                </a:extLst>
              </a:tr>
              <a:tr h="62834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BADIZ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http://nhjung74.cafe24.com/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564181"/>
                  </a:ext>
                </a:extLst>
              </a:tr>
            </a:tbl>
          </a:graphicData>
        </a:graphic>
      </p:graphicFrame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504903" y="88584"/>
            <a:ext cx="6616701" cy="513443"/>
          </a:xfrm>
        </p:spPr>
        <p:txBody>
          <a:bodyPr/>
          <a:lstStyle/>
          <a:p>
            <a:r>
              <a:rPr lang="en-US" altLang="ko-KR" dirty="0"/>
              <a:t>2-1. </a:t>
            </a:r>
            <a:r>
              <a:rPr lang="ko-KR" altLang="en-US" dirty="0"/>
              <a:t>회사 개요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4A4BFCAB-86A0-4B8C-AF79-705AC20E9E79}"/>
              </a:ext>
            </a:extLst>
          </p:cNvPr>
          <p:cNvGrpSpPr/>
          <p:nvPr/>
        </p:nvGrpSpPr>
        <p:grpSpPr>
          <a:xfrm>
            <a:off x="950977" y="3914853"/>
            <a:ext cx="6794212" cy="1792643"/>
            <a:chOff x="268806" y="3266596"/>
            <a:chExt cx="1775035" cy="1792643"/>
          </a:xfrm>
        </p:grpSpPr>
        <p:sp>
          <p:nvSpPr>
            <p:cNvPr id="22" name="Text Placeholder 17">
              <a:extLst>
                <a:ext uri="{FF2B5EF4-FFF2-40B4-BE49-F238E27FC236}">
                  <a16:creationId xmlns:a16="http://schemas.microsoft.com/office/drawing/2014/main" id="{A3B27046-8888-4EF6-B2B8-062ED0199FB8}"/>
                </a:ext>
              </a:extLst>
            </p:cNvPr>
            <p:cNvSpPr txBox="1">
              <a:spLocks/>
            </p:cNvSpPr>
            <p:nvPr/>
          </p:nvSpPr>
          <p:spPr>
            <a:xfrm>
              <a:off x="268806" y="3266596"/>
              <a:ext cx="1728192" cy="196658"/>
            </a:xfrm>
            <a:prstGeom prst="rect">
              <a:avLst/>
            </a:prstGeom>
            <a:noFill/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ko-KR" altLang="en-US" sz="1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슬로건</a:t>
              </a:r>
              <a:endPara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E43600A-B24E-4EE3-9CBC-04BAF875C4EC}"/>
                </a:ext>
              </a:extLst>
            </p:cNvPr>
            <p:cNvSpPr txBox="1"/>
            <p:nvPr/>
          </p:nvSpPr>
          <p:spPr>
            <a:xfrm>
              <a:off x="315650" y="3581911"/>
              <a:ext cx="1728191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en-US" altLang="ko-KR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Speed</a:t>
              </a: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 </a:t>
              </a: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 </a:t>
              </a: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   : </a:t>
              </a: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빠른 </a:t>
              </a:r>
              <a:r>
                <a:rPr lang="ko-KR" alt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크라우드</a:t>
              </a: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 </a:t>
              </a:r>
              <a:r>
                <a:rPr lang="ko-KR" alt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펀딩</a:t>
              </a:r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endParaRPr>
            </a:p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en-US" altLang="ko-KR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Simple   </a:t>
              </a: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 </a:t>
              </a: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: </a:t>
              </a: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단순한 </a:t>
              </a:r>
              <a:r>
                <a:rPr lang="ko-KR" alt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크라우드</a:t>
              </a: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 </a:t>
              </a:r>
              <a:r>
                <a:rPr lang="ko-KR" alt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펀딩</a:t>
              </a:r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endParaRPr>
            </a:p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en-US" altLang="ko-KR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Security</a:t>
              </a: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 </a:t>
              </a: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: </a:t>
              </a: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블록체인 기반 보안강화</a:t>
              </a:r>
            </a:p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en-US" altLang="ko-KR" sz="1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Scalable</a:t>
              </a: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 </a:t>
              </a: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: </a:t>
              </a: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다양한 </a:t>
              </a:r>
              <a:r>
                <a:rPr lang="ko-KR" alt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크라우드</a:t>
              </a: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 </a:t>
              </a:r>
              <a:r>
                <a:rPr lang="ko-KR" alt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펀딩</a:t>
              </a: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 기회</a:t>
              </a:r>
            </a:p>
            <a:p>
              <a:pPr marL="171450" indent="-171450">
                <a:buFont typeface="Wingdings" panose="05000000000000000000" pitchFamily="2" charset="2"/>
                <a:buChar char="§"/>
              </a:pPr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endParaRP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6E379383-7610-4404-9422-FC863F3269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1763" y="3533567"/>
            <a:ext cx="1905266" cy="190526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5985DDA-BC5B-4AC9-8EAD-A66FEC30961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332"/>
          <a:stretch/>
        </p:blipFill>
        <p:spPr>
          <a:xfrm>
            <a:off x="6287757" y="1860360"/>
            <a:ext cx="1905266" cy="622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2073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504903" y="88584"/>
            <a:ext cx="6616701" cy="513443"/>
          </a:xfrm>
        </p:spPr>
        <p:txBody>
          <a:bodyPr/>
          <a:lstStyle/>
          <a:p>
            <a:r>
              <a:rPr lang="en-US" altLang="ko-KR" dirty="0"/>
              <a:t>2-2. </a:t>
            </a:r>
            <a:r>
              <a:rPr lang="ko-KR" altLang="en-US" dirty="0"/>
              <a:t>주요인력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4A4BFCAB-86A0-4B8C-AF79-705AC20E9E79}"/>
              </a:ext>
            </a:extLst>
          </p:cNvPr>
          <p:cNvGrpSpPr/>
          <p:nvPr/>
        </p:nvGrpSpPr>
        <p:grpSpPr>
          <a:xfrm>
            <a:off x="2431885" y="3869821"/>
            <a:ext cx="2313851" cy="608810"/>
            <a:chOff x="268806" y="3266596"/>
            <a:chExt cx="1825784" cy="558997"/>
          </a:xfrm>
        </p:grpSpPr>
        <p:sp>
          <p:nvSpPr>
            <p:cNvPr id="22" name="Text Placeholder 17">
              <a:extLst>
                <a:ext uri="{FF2B5EF4-FFF2-40B4-BE49-F238E27FC236}">
                  <a16:creationId xmlns:a16="http://schemas.microsoft.com/office/drawing/2014/main" id="{A3B27046-8888-4EF6-B2B8-062ED0199FB8}"/>
                </a:ext>
              </a:extLst>
            </p:cNvPr>
            <p:cNvSpPr txBox="1">
              <a:spLocks/>
            </p:cNvSpPr>
            <p:nvPr/>
          </p:nvSpPr>
          <p:spPr>
            <a:xfrm>
              <a:off x="268806" y="3266596"/>
              <a:ext cx="1728192" cy="196658"/>
            </a:xfrm>
            <a:prstGeom prst="rect">
              <a:avLst/>
            </a:prstGeom>
            <a:noFill/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ko-KR" altLang="en-US" sz="1800" b="1" i="0" dirty="0"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박진수 </a:t>
              </a:r>
              <a:r>
                <a:rPr lang="en-US" altLang="ko-KR" sz="1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(CTO)</a:t>
              </a:r>
              <a:endParaRPr lang="ko-KR" altLang="en-US" sz="18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E43600A-B24E-4EE3-9CBC-04BAF875C4EC}"/>
                </a:ext>
              </a:extLst>
            </p:cNvPr>
            <p:cNvSpPr txBox="1"/>
            <p:nvPr/>
          </p:nvSpPr>
          <p:spPr>
            <a:xfrm>
              <a:off x="366399" y="3514739"/>
              <a:ext cx="1728191" cy="3108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BADIZ </a:t>
              </a:r>
              <a:r>
                <a:rPr lang="ko-KR" altLang="en-US" sz="1600" dirty="0"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총괄 기술</a:t>
              </a:r>
              <a:endParaRPr lang="en-US" altLang="ko-KR" sz="18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CC60A919-2936-4330-8A65-5EA27CAAE39C}"/>
              </a:ext>
            </a:extLst>
          </p:cNvPr>
          <p:cNvGrpSpPr/>
          <p:nvPr/>
        </p:nvGrpSpPr>
        <p:grpSpPr>
          <a:xfrm>
            <a:off x="6394059" y="3869821"/>
            <a:ext cx="2222411" cy="624053"/>
            <a:chOff x="268806" y="3266596"/>
            <a:chExt cx="1825853" cy="624053"/>
          </a:xfrm>
        </p:grpSpPr>
        <p:sp>
          <p:nvSpPr>
            <p:cNvPr id="15" name="Text Placeholder 17">
              <a:extLst>
                <a:ext uri="{FF2B5EF4-FFF2-40B4-BE49-F238E27FC236}">
                  <a16:creationId xmlns:a16="http://schemas.microsoft.com/office/drawing/2014/main" id="{F068DA2D-553A-435E-B763-ABA3712610DB}"/>
                </a:ext>
              </a:extLst>
            </p:cNvPr>
            <p:cNvSpPr txBox="1">
              <a:spLocks/>
            </p:cNvSpPr>
            <p:nvPr/>
          </p:nvSpPr>
          <p:spPr>
            <a:xfrm>
              <a:off x="268806" y="3266596"/>
              <a:ext cx="1728192" cy="196658"/>
            </a:xfrm>
            <a:prstGeom prst="rect">
              <a:avLst/>
            </a:prstGeom>
            <a:noFill/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ko-KR" altLang="en-US" sz="1800" b="1" i="0" dirty="0"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김주원 </a:t>
              </a:r>
              <a:r>
                <a:rPr lang="en-US" altLang="ko-KR" sz="1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(CMO)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3467A35-A4C1-4A66-89CF-FC4D066B7E60}"/>
                </a:ext>
              </a:extLst>
            </p:cNvPr>
            <p:cNvSpPr txBox="1"/>
            <p:nvPr/>
          </p:nvSpPr>
          <p:spPr>
            <a:xfrm>
              <a:off x="366468" y="3552095"/>
              <a:ext cx="172819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BADIZ </a:t>
              </a:r>
              <a:r>
                <a:rPr lang="ko-KR" altLang="en-US" sz="1600" dirty="0"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총괄 </a:t>
              </a:r>
              <a:r>
                <a:rPr lang="ko-KR" altLang="en-US" sz="1600" dirty="0" err="1"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마케딩</a:t>
              </a:r>
              <a:endPara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644B2100-A04C-463A-8AEC-0B0EBA0AEAC2}"/>
              </a:ext>
            </a:extLst>
          </p:cNvPr>
          <p:cNvGrpSpPr/>
          <p:nvPr/>
        </p:nvGrpSpPr>
        <p:grpSpPr>
          <a:xfrm>
            <a:off x="2431885" y="1413701"/>
            <a:ext cx="2863724" cy="596669"/>
            <a:chOff x="268806" y="3266596"/>
            <a:chExt cx="1807846" cy="547850"/>
          </a:xfrm>
        </p:grpSpPr>
        <p:sp>
          <p:nvSpPr>
            <p:cNvPr id="13" name="Text Placeholder 17">
              <a:extLst>
                <a:ext uri="{FF2B5EF4-FFF2-40B4-BE49-F238E27FC236}">
                  <a16:creationId xmlns:a16="http://schemas.microsoft.com/office/drawing/2014/main" id="{8FC56AD8-273A-4BD7-844C-ABB7B138F35F}"/>
                </a:ext>
              </a:extLst>
            </p:cNvPr>
            <p:cNvSpPr txBox="1">
              <a:spLocks/>
            </p:cNvSpPr>
            <p:nvPr/>
          </p:nvSpPr>
          <p:spPr>
            <a:xfrm>
              <a:off x="268806" y="3266596"/>
              <a:ext cx="1728192" cy="196658"/>
            </a:xfrm>
            <a:prstGeom prst="rect">
              <a:avLst/>
            </a:prstGeom>
            <a:noFill/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ko-KR" altLang="en-US" sz="1800" b="1" i="0" dirty="0"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정낙현 </a:t>
              </a:r>
              <a:r>
                <a:rPr lang="en-US" altLang="ko-KR" sz="1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(CEO)</a:t>
              </a:r>
              <a:endParaRPr lang="ko-KR" altLang="en-US" sz="18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C0B66FB-1FB8-4FF9-849C-23CFA46AF720}"/>
                </a:ext>
              </a:extLst>
            </p:cNvPr>
            <p:cNvSpPr txBox="1"/>
            <p:nvPr/>
          </p:nvSpPr>
          <p:spPr>
            <a:xfrm>
              <a:off x="348461" y="3503592"/>
              <a:ext cx="1728191" cy="3108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BADIZ</a:t>
              </a:r>
              <a:r>
                <a:rPr lang="ko-KR" altLang="en-US" sz="1600" dirty="0"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 총괄 대표</a:t>
              </a:r>
              <a:endParaRPr lang="en-US" altLang="ko-KR" sz="18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4070371E-FE3C-412C-A56A-7DED89779ACA}"/>
              </a:ext>
            </a:extLst>
          </p:cNvPr>
          <p:cNvGrpSpPr/>
          <p:nvPr/>
        </p:nvGrpSpPr>
        <p:grpSpPr>
          <a:xfrm>
            <a:off x="6394059" y="1413701"/>
            <a:ext cx="2653412" cy="584308"/>
            <a:chOff x="268806" y="3266596"/>
            <a:chExt cx="1807846" cy="584308"/>
          </a:xfrm>
        </p:grpSpPr>
        <p:sp>
          <p:nvSpPr>
            <p:cNvPr id="18" name="Text Placeholder 17">
              <a:extLst>
                <a:ext uri="{FF2B5EF4-FFF2-40B4-BE49-F238E27FC236}">
                  <a16:creationId xmlns:a16="http://schemas.microsoft.com/office/drawing/2014/main" id="{10AB5287-B034-4774-BD34-726FA014244E}"/>
                </a:ext>
              </a:extLst>
            </p:cNvPr>
            <p:cNvSpPr txBox="1">
              <a:spLocks/>
            </p:cNvSpPr>
            <p:nvPr/>
          </p:nvSpPr>
          <p:spPr>
            <a:xfrm>
              <a:off x="268806" y="3266596"/>
              <a:ext cx="1728192" cy="196658"/>
            </a:xfrm>
            <a:prstGeom prst="rect">
              <a:avLst/>
            </a:prstGeom>
            <a:noFill/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ko-KR" altLang="en-US" sz="1800" b="1" i="0" dirty="0" err="1"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엄호천</a:t>
              </a:r>
              <a:r>
                <a:rPr lang="ko-KR" altLang="en-US" sz="1800" b="1" i="0" dirty="0"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 </a:t>
              </a:r>
              <a:r>
                <a:rPr lang="en-US" altLang="ko-KR" sz="1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(CFO)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DD02E64-F355-4C41-9E7A-81D954A70CFF}"/>
                </a:ext>
              </a:extLst>
            </p:cNvPr>
            <p:cNvSpPr txBox="1"/>
            <p:nvPr/>
          </p:nvSpPr>
          <p:spPr>
            <a:xfrm>
              <a:off x="348461" y="3512350"/>
              <a:ext cx="172819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BADIZ </a:t>
              </a:r>
              <a:r>
                <a:rPr lang="ko-KR" altLang="en-US" sz="1600" dirty="0"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총괄 재무기획</a:t>
              </a:r>
              <a:endPara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endParaRPr>
            </a:p>
          </p:txBody>
        </p:sp>
      </p:grpSp>
      <p:pic>
        <p:nvPicPr>
          <p:cNvPr id="6" name="그림 5" descr="사람, 정장, 실내, 넥타이이(가) 표시된 사진&#10;&#10;자동 생성된 설명">
            <a:extLst>
              <a:ext uri="{FF2B5EF4-FFF2-40B4-BE49-F238E27FC236}">
                <a16:creationId xmlns:a16="http://schemas.microsoft.com/office/drawing/2014/main" id="{5523CAE7-9493-48FD-8294-960A0571928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671"/>
          <a:stretch/>
        </p:blipFill>
        <p:spPr>
          <a:xfrm>
            <a:off x="1097019" y="1413701"/>
            <a:ext cx="1200150" cy="1244272"/>
          </a:xfrm>
          <a:prstGeom prst="rect">
            <a:avLst/>
          </a:prstGeom>
        </p:spPr>
      </p:pic>
      <p:pic>
        <p:nvPicPr>
          <p:cNvPr id="8" name="그림 7" descr="사람, 정장, 넥타이, 남자이(가) 표시된 사진&#10;&#10;자동 생성된 설명">
            <a:extLst>
              <a:ext uri="{FF2B5EF4-FFF2-40B4-BE49-F238E27FC236}">
                <a16:creationId xmlns:a16="http://schemas.microsoft.com/office/drawing/2014/main" id="{9DFCC925-A404-43C0-A202-15FDFA92670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921"/>
          <a:stretch/>
        </p:blipFill>
        <p:spPr>
          <a:xfrm>
            <a:off x="5038344" y="1416924"/>
            <a:ext cx="1258488" cy="1237826"/>
          </a:xfrm>
          <a:prstGeom prst="rect">
            <a:avLst/>
          </a:prstGeom>
        </p:spPr>
      </p:pic>
      <p:pic>
        <p:nvPicPr>
          <p:cNvPr id="10" name="그림 9" descr="사람, 정장, 넥타이, 실내이(가) 표시된 사진&#10;&#10;자동 생성된 설명">
            <a:extLst>
              <a:ext uri="{FF2B5EF4-FFF2-40B4-BE49-F238E27FC236}">
                <a16:creationId xmlns:a16="http://schemas.microsoft.com/office/drawing/2014/main" id="{FE201368-595D-447F-B977-563B87B584D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308"/>
          <a:stretch/>
        </p:blipFill>
        <p:spPr>
          <a:xfrm>
            <a:off x="1097019" y="3869821"/>
            <a:ext cx="1200150" cy="1307342"/>
          </a:xfrm>
          <a:prstGeom prst="rect">
            <a:avLst/>
          </a:prstGeom>
        </p:spPr>
      </p:pic>
      <p:pic>
        <p:nvPicPr>
          <p:cNvPr id="26" name="그림 25" descr="사람, 정장, 의류, 남자이(가) 표시된 사진&#10;&#10;자동 생성된 설명">
            <a:extLst>
              <a:ext uri="{FF2B5EF4-FFF2-40B4-BE49-F238E27FC236}">
                <a16:creationId xmlns:a16="http://schemas.microsoft.com/office/drawing/2014/main" id="{62FF86BD-316D-4502-B5EE-03C9B313AD8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696"/>
          <a:stretch/>
        </p:blipFill>
        <p:spPr>
          <a:xfrm>
            <a:off x="5038344" y="3791951"/>
            <a:ext cx="1271634" cy="1385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932276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사용자 지정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3E1DC"/>
      </a:accent1>
      <a:accent2>
        <a:srgbClr val="530003"/>
      </a:accent2>
      <a:accent3>
        <a:srgbClr val="8B0028"/>
      </a:accent3>
      <a:accent4>
        <a:srgbClr val="FEC057"/>
      </a:accent4>
      <a:accent5>
        <a:srgbClr val="412B88"/>
      </a:accent5>
      <a:accent6>
        <a:srgbClr val="E15C7C"/>
      </a:accent6>
      <a:hlink>
        <a:srgbClr val="E1DA00"/>
      </a:hlink>
      <a:folHlink>
        <a:srgbClr val="F37020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테마">
  <a:themeElements>
    <a:clrScheme name="사용자 지정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3E1DC"/>
      </a:accent1>
      <a:accent2>
        <a:srgbClr val="530003"/>
      </a:accent2>
      <a:accent3>
        <a:srgbClr val="8B0028"/>
      </a:accent3>
      <a:accent4>
        <a:srgbClr val="FEC057"/>
      </a:accent4>
      <a:accent5>
        <a:srgbClr val="412B88"/>
      </a:accent5>
      <a:accent6>
        <a:srgbClr val="E15C7C"/>
      </a:accent6>
      <a:hlink>
        <a:srgbClr val="E1DA00"/>
      </a:hlink>
      <a:folHlink>
        <a:srgbClr val="F37020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사용자 지정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3E1DC"/>
      </a:accent1>
      <a:accent2>
        <a:srgbClr val="530003"/>
      </a:accent2>
      <a:accent3>
        <a:srgbClr val="8B0028"/>
      </a:accent3>
      <a:accent4>
        <a:srgbClr val="FEC057"/>
      </a:accent4>
      <a:accent5>
        <a:srgbClr val="412B88"/>
      </a:accent5>
      <a:accent6>
        <a:srgbClr val="E15C7C"/>
      </a:accent6>
      <a:hlink>
        <a:srgbClr val="E1DA00"/>
      </a:hlink>
      <a:folHlink>
        <a:srgbClr val="F37020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1616</TotalTime>
  <Words>1275</Words>
  <Application>Microsoft Office PowerPoint</Application>
  <PresentationFormat>화면 슬라이드 쇼(4:3)</PresentationFormat>
  <Paragraphs>372</Paragraphs>
  <Slides>33</Slides>
  <Notes>32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33</vt:i4>
      </vt:variant>
    </vt:vector>
  </HeadingPairs>
  <TitlesOfParts>
    <vt:vector size="44" baseType="lpstr">
      <vt:lpstr>고려대학교B</vt:lpstr>
      <vt:lpstr>고려대학교L</vt:lpstr>
      <vt:lpstr>고려대학교M</vt:lpstr>
      <vt:lpstr>맑은 고딕</vt:lpstr>
      <vt:lpstr>Arial</vt:lpstr>
      <vt:lpstr>Calibri</vt:lpstr>
      <vt:lpstr>Calibri Light</vt:lpstr>
      <vt:lpstr>Wingdings</vt:lpstr>
      <vt:lpstr>1_Office 테마</vt:lpstr>
      <vt:lpstr>2_Office 테마</vt:lpstr>
      <vt:lpstr>Office 테마</vt:lpstr>
      <vt:lpstr>블록체인 크라우드 펀딩 회사 BADIZ Project  </vt:lpstr>
      <vt:lpstr>Contents</vt:lpstr>
      <vt:lpstr>01</vt:lpstr>
      <vt:lpstr>PowerPoint 프레젠테이션</vt:lpstr>
      <vt:lpstr>PowerPoint 프레젠테이션</vt:lpstr>
      <vt:lpstr>PowerPoint 프레젠테이션</vt:lpstr>
      <vt:lpstr>02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03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04</vt:lpstr>
      <vt:lpstr>PowerPoint 프레젠테이션</vt:lpstr>
      <vt:lpstr>PowerPoint 프레젠테이션</vt:lpstr>
      <vt:lpstr>감사합니다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Design Innovation 2</dc:creator>
  <cp:lastModifiedBy>정 낙현</cp:lastModifiedBy>
  <cp:revision>135</cp:revision>
  <cp:lastPrinted>2018-05-09T02:34:30Z</cp:lastPrinted>
  <dcterms:created xsi:type="dcterms:W3CDTF">2018-05-08T08:03:16Z</dcterms:created>
  <dcterms:modified xsi:type="dcterms:W3CDTF">2020-12-02T12:41:11Z</dcterms:modified>
</cp:coreProperties>
</file>